
<file path=[Content_Types].xml><?xml version="1.0" encoding="utf-8"?>
<Types xmlns="http://schemas.openxmlformats.org/package/2006/content-types">
  <Default Extension="png" ContentType="image/png"/>
  <Default Extension="jpeg" ContentType="image/jpeg"/>
  <Default Extension="fntdata" ContentType="application/x-fontdata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1.xml" ContentType="application/vnd.openxmlformats-officedocument.theme+xml"/>
</Types>
</file>

<file path=_rels/.rels><?xml version="1.0" encoding="UTF-8" standalone="yes"?>
<Relationships xmlns="http://schemas.openxmlformats.org/package/2006/relationships">
    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</p:sldIdLst>
  <p:sldSz cx="12192000" cy="6858000"/>
  <p:notesSz cx="6858000" cy="9144000"/>
  <p:embeddedFontLst>
    <p:embeddedFont>
      <p:font typeface="Barlow Condensed Medium"/>
      <p:regular r:id="rId30"/>
    </p:embeddedFont>
    <p:embeddedFont>
      <p:font typeface="poppins-bold"/>
      <p:regular r:id="rId31"/>
    </p:embeddedFont>
    <p:embeddedFont>
      <p:font typeface="Poppins"/>
      <p:regular r:id="rId32"/>
    </p:embeddedFont>
  </p:embeddedFontLst>
</p:presentation>
</file>

<file path=ppt/_rels/presentation.xml.rels><?xml version="1.0" encoding="UTF-8" standalone="yes"?>
<Relationships xmlns="http://schemas.openxmlformats.org/package/2006/relationships">
<Relationship Id="rId1" Type="http://schemas.openxmlformats.org/officeDocument/2006/relationships/theme" Target="theme/theme1.xml"/>
<Relationship Id="rId2" Type="http://schemas.openxmlformats.org/officeDocument/2006/relationships/slideMaster" Target="slideMasters/slideMaster1.xml"/>
<Relationship Id="rId3" Type="http://schemas.openxmlformats.org/officeDocument/2006/relationships/slide" Target="slides/slide1.xml"/>
<Relationship Id="rId4" Type="http://schemas.openxmlformats.org/officeDocument/2006/relationships/slide" Target="slides/slide2.xml"/>
<Relationship Id="rId5" Type="http://schemas.openxmlformats.org/officeDocument/2006/relationships/slide" Target="slides/slide3.xml"/>
<Relationship Id="rId6" Type="http://schemas.openxmlformats.org/officeDocument/2006/relationships/slide" Target="slides/slide4.xml"/>
<Relationship Id="rId7" Type="http://schemas.openxmlformats.org/officeDocument/2006/relationships/slide" Target="slides/slide5.xml"/>
<Relationship Id="rId8" Type="http://schemas.openxmlformats.org/officeDocument/2006/relationships/slide" Target="slides/slide6.xml"/>
<Relationship Id="rId9" Type="http://schemas.openxmlformats.org/officeDocument/2006/relationships/slide" Target="slides/slide7.xml"/>
<Relationship Id="rId10" Type="http://schemas.openxmlformats.org/officeDocument/2006/relationships/slide" Target="slides/slide8.xml"/>
<Relationship Id="rId11" Type="http://schemas.openxmlformats.org/officeDocument/2006/relationships/slide" Target="slides/slide9.xml"/>
<Relationship Id="rId12" Type="http://schemas.openxmlformats.org/officeDocument/2006/relationships/slide" Target="slides/slide10.xml"/>
<Relationship Id="rId13" Type="http://schemas.openxmlformats.org/officeDocument/2006/relationships/slide" Target="slides/slide11.xml"/>
<Relationship Id="rId14" Type="http://schemas.openxmlformats.org/officeDocument/2006/relationships/slide" Target="slides/slide12.xml"/>
<Relationship Id="rId15" Type="http://schemas.openxmlformats.org/officeDocument/2006/relationships/slide" Target="slides/slide13.xml"/>
<Relationship Id="rId16" Type="http://schemas.openxmlformats.org/officeDocument/2006/relationships/slide" Target="slides/slide14.xml"/>
<Relationship Id="rId17" Type="http://schemas.openxmlformats.org/officeDocument/2006/relationships/slide" Target="slides/slide15.xml"/>
<Relationship Id="rId18" Type="http://schemas.openxmlformats.org/officeDocument/2006/relationships/slide" Target="slides/slide16.xml"/>
<Relationship Id="rId19" Type="http://schemas.openxmlformats.org/officeDocument/2006/relationships/slide" Target="slides/slide17.xml"/>
<Relationship Id="rId20" Type="http://schemas.openxmlformats.org/officeDocument/2006/relationships/slide" Target="slides/slide18.xml"/>
<Relationship Id="rId21" Type="http://schemas.openxmlformats.org/officeDocument/2006/relationships/slide" Target="slides/slide19.xml"/>
<Relationship Id="rId22" Type="http://schemas.openxmlformats.org/officeDocument/2006/relationships/slide" Target="slides/slide20.xml"/>
<Relationship Id="rId23" Type="http://schemas.openxmlformats.org/officeDocument/2006/relationships/slide" Target="slides/slide21.xml"/>
<Relationship Id="rId24" Type="http://schemas.openxmlformats.org/officeDocument/2006/relationships/slide" Target="slides/slide22.xml"/>
<Relationship Id="rId25" Type="http://schemas.openxmlformats.org/officeDocument/2006/relationships/slide" Target="slides/slide23.xml"/>
<Relationship Id="rId26" Type="http://schemas.openxmlformats.org/officeDocument/2006/relationships/slide" Target="slides/slide24.xml"/>
<Relationship Id="rId27" Type="http://schemas.openxmlformats.org/officeDocument/2006/relationships/slide" Target="slides/slide25.xml"/>
<Relationship Id="rId28" Type="http://schemas.openxmlformats.org/officeDocument/2006/relationships/slide" Target="slides/slide26.xml"/>
<Relationship Id="rId29" Type="http://schemas.openxmlformats.org/officeDocument/2006/relationships/slide" Target="slides/slide27.xml"/>
<Relationship Id="rId30" Type="http://schemas.openxmlformats.org/officeDocument/2006/relationships/font" Target="fonts/font3.fntdata"/>
<Relationship Id="rId31" Type="http://schemas.openxmlformats.org/officeDocument/2006/relationships/font" Target="fonts/font1.fntdata"/>
<Relationship Id="rId32" Type="http://schemas.openxmlformats.org/officeDocument/2006/relationships/font" Target="fonts/font2.fntdata"/>
</Relationships>
</file>

<file path=ppt/media/>
</file>

<file path=ppt/media/image1.pn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
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
<Relationship Id="rId1" Type="http://schemas.openxmlformats.org/officeDocument/2006/relationships/theme" Target="../theme/theme1.xml"/>
<Relationship Id="rId2" Type="http://schemas.openxmlformats.org/officeDocument/2006/relationships/slideLayout" Target="../slideLayouts/slideLayout1.xml"/>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s/_rels/slide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jpeg"/>
</Relationships>
</file>

<file path=ppt/slides/_rels/slide1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1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.png"/>
<Relationship Id="rId3" Type="http://schemas.openxmlformats.org/officeDocument/2006/relationships/image" Target="../media/image2.png"/>
</Relationships>
</file>

<file path=ppt/slides/_rels/slide1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1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8.png"/>
</Relationships>
</file>

<file path=ppt/slides/_rels/slide1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1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1.png"/>
</Relationships>
</file>

<file path=ppt/slides/_rels/slide1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1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0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10.png"/>
</Relationships>
</file>

<file path=ppt/slides/_rels/slide21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22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4.png"/>
<Relationship Id="rId3" Type="http://schemas.openxmlformats.org/officeDocument/2006/relationships/image" Target="../media/image5.png"/>
</Relationships>
</file>

<file path=ppt/slides/_rels/slide2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2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2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2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3.jpeg"/>
</Relationships>
</file>

<file path=ppt/slides/_rels/slide3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4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_rels/slide5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6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7.jpeg"/>
</Relationships>
</file>

<file path=ppt/slides/_rels/slide7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9.png"/>
</Relationships>
</file>

<file path=ppt/slides/_rels/slide8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Relationship Id="rId2" Type="http://schemas.openxmlformats.org/officeDocument/2006/relationships/image" Target="../media/image6.png"/>
</Relationships>
</file>

<file path=ppt/slides/_rels/slide9.xml.rels><?xml version="1.0" encoding="UTF-8" standalone="yes"?>
<Relationships xmlns="http://schemas.openxmlformats.org/package/2006/relationships">
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0" t="0" r="0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545810" y="1790380"/>
            <a:ext cx="6083300" cy="30483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/>
            <a:r>
              <a:rPr kumimoji="1" lang="en-US" altLang="zh-CN" sz="3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AI in HealthcareMedical Imaging, Diagnostics &amp; Personalized Medicine
                  BY                  
                 Group-4             
</a:t>
            </a:r>
            <a:endParaRPr kumimoji="1" lang="zh-CN" altLang="en-US"/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-4" t="0" r="-4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6257" y="3342517"/>
            <a:ext cx="5286086" cy="1815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Diagnostics — Beyond Images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2639623" y="1700179"/>
            <a:ext cx="1299354" cy="1299354"/>
          </a:xfrm>
          <a:prstGeom prst="ellipse">
            <a:avLst/>
          </a:prstGeom>
          <a:solidFill>
            <a:schemeClr val="accent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30716" y="1964282"/>
            <a:ext cx="2317169" cy="7711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 03</a:t>
            </a:r>
            <a:endParaRPr kumimoji="1" lang="zh-CN" altLang="en-US"/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" name="标题 1"/>
          <p:cNvCxnSpPr/>
          <p:nvPr/>
        </p:nvCxnSpPr>
        <p:spPr>
          <a:xfrm rot="0" flipH="0" flipV="0">
            <a:off x="2821259" y="5681954"/>
            <a:ext cx="8697641" cy="0"/>
          </a:xfrm>
          <a:prstGeom prst="line">
            <a:avLst/>
          </a:prstGeom>
          <a:noFill/>
          <a:ln w="25400" cap="sq">
            <a:solidFill>
              <a:schemeClr val="accent1"/>
            </a:solidFill>
            <a:miter/>
            <a:headEnd type="none"/>
            <a:tailEnd type="none"/>
          </a:ln>
        </p:spPr>
      </p:cxnSp>
      <p:sp>
        <p:nvSpPr>
          <p:cNvPr id="4" name="标题 1"/>
          <p:cNvSpPr txBox="1"/>
          <p:nvPr/>
        </p:nvSpPr>
        <p:spPr>
          <a:xfrm rot="0" flipH="0" flipV="0">
            <a:off x="3004273" y="2933302"/>
            <a:ext cx="2950478" cy="254020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t"/>
          <a:lstStyle/>
          <a:p>
            <a:pPr algn="l"/>
            <a:r>
              <a: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Summarizes histories, pulls problems/meds/allergies into a clean view.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568422" y="2933302"/>
            <a:ext cx="2950478" cy="254020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108000" tIns="108000" rIns="108000" bIns="108000" rtlCol="0" anchor="t"/>
          <a:lstStyle/>
          <a:p>
            <a:pPr algn="l"/>
            <a:r>
              <a:rPr kumimoji="1" lang="en-US" altLang="zh-CN" sz="1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Detects potential adverse interactions or dosing errors.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264950" y="5465930"/>
            <a:ext cx="432048" cy="43204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4401650" y="5611069"/>
            <a:ext cx="158649" cy="158649"/>
          </a:xfrm>
          <a:prstGeom prst="chevron">
            <a:avLst/>
          </a:prstGeom>
          <a:solidFill>
            <a:schemeClr val="bg1"/>
          </a:solidFill>
          <a:ln w="6055" cap="flat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776750" y="5465930"/>
            <a:ext cx="432048" cy="43204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9913450" y="5611069"/>
            <a:ext cx="158649" cy="158649"/>
          </a:xfrm>
          <a:prstGeom prst="chevron">
            <a:avLst/>
          </a:prstGeom>
          <a:solidFill>
            <a:schemeClr val="bg1"/>
          </a:solidFill>
          <a:ln w="6055" cap="flat">
            <a:noFill/>
            <a:miter/>
          </a:ln>
        </p:spPr>
        <p:txBody>
          <a:bodyPr vert="horz" wrap="square" lIns="108000" tIns="108000" rIns="108000" bIns="10800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365076" y="1493325"/>
            <a:ext cx="9846853" cy="12948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1134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Summarization and Safety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69751" y="1435237"/>
            <a:ext cx="476250" cy="377952"/>
          </a:xfrm>
          <a:custGeom>
            <a:avLst/>
            <a:gdLst>
              <a:gd name="connsiteX0" fmla="*/ 476250 w 476250"/>
              <a:gd name="connsiteY0" fmla="*/ 0 h 377952"/>
              <a:gd name="connsiteX1" fmla="*/ 476250 w 476250"/>
              <a:gd name="connsiteY1" fmla="*/ 81725 h 377952"/>
              <a:gd name="connsiteX2" fmla="*/ 367570 w 476250"/>
              <a:gd name="connsiteY2" fmla="*/ 187452 h 377952"/>
              <a:gd name="connsiteX3" fmla="*/ 476250 w 476250"/>
              <a:gd name="connsiteY3" fmla="*/ 187452 h 377952"/>
              <a:gd name="connsiteX4" fmla="*/ 476250 w 476250"/>
              <a:gd name="connsiteY4" fmla="*/ 377952 h 377952"/>
              <a:gd name="connsiteX5" fmla="*/ 285750 w 476250"/>
              <a:gd name="connsiteY5" fmla="*/ 377952 h 377952"/>
              <a:gd name="connsiteX6" fmla="*/ 285750 w 476250"/>
              <a:gd name="connsiteY6" fmla="*/ 187452 h 377952"/>
              <a:gd name="connsiteX7" fmla="*/ 476250 w 476250"/>
              <a:gd name="connsiteY7" fmla="*/ 0 h 377952"/>
              <a:gd name="connsiteX8" fmla="*/ 190500 w 476250"/>
              <a:gd name="connsiteY8" fmla="*/ 0 h 377952"/>
              <a:gd name="connsiteX9" fmla="*/ 190500 w 476250"/>
              <a:gd name="connsiteY9" fmla="*/ 81725 h 377952"/>
              <a:gd name="connsiteX10" fmla="*/ 81820 w 476250"/>
              <a:gd name="connsiteY10" fmla="*/ 187452 h 377952"/>
              <a:gd name="connsiteX11" fmla="*/ 190500 w 476250"/>
              <a:gd name="connsiteY11" fmla="*/ 187452 h 377952"/>
              <a:gd name="connsiteX12" fmla="*/ 190500 w 476250"/>
              <a:gd name="connsiteY12" fmla="*/ 377952 h 377952"/>
              <a:gd name="connsiteX13" fmla="*/ 0 w 476250"/>
              <a:gd name="connsiteY13" fmla="*/ 377952 h 377952"/>
              <a:gd name="connsiteX14" fmla="*/ 0 w 476250"/>
              <a:gd name="connsiteY14" fmla="*/ 187452 h 377952"/>
              <a:gd name="connsiteX15" fmla="*/ 190500 w 476250"/>
              <a:gd name="connsiteY15" fmla="*/ 0 h 377952"/>
            </a:gdLst>
            <a:rect l="l" t="t" r="r" b="b"/>
            <a:pathLst>
              <a:path w="476250" h="377952">
                <a:moveTo>
                  <a:pt x="476250" y="0"/>
                </a:moveTo>
                <a:lnTo>
                  <a:pt x="476250" y="81725"/>
                </a:lnTo>
                <a:cubicBezTo>
                  <a:pt x="417383" y="81753"/>
                  <a:pt x="369219" y="128608"/>
                  <a:pt x="367570" y="187452"/>
                </a:cubicBezTo>
                <a:lnTo>
                  <a:pt x="476250" y="187452"/>
                </a:lnTo>
                <a:lnTo>
                  <a:pt x="476250" y="377952"/>
                </a:lnTo>
                <a:lnTo>
                  <a:pt x="285750" y="377952"/>
                </a:lnTo>
                <a:lnTo>
                  <a:pt x="285750" y="187452"/>
                </a:lnTo>
                <a:cubicBezTo>
                  <a:pt x="287415" y="83434"/>
                  <a:pt x="372219" y="-13"/>
                  <a:pt x="476250" y="0"/>
                </a:cubicBezTo>
                <a:close/>
                <a:moveTo>
                  <a:pt x="190500" y="0"/>
                </a:moveTo>
                <a:lnTo>
                  <a:pt x="190500" y="81725"/>
                </a:lnTo>
                <a:cubicBezTo>
                  <a:pt x="131633" y="81753"/>
                  <a:pt x="83469" y="128608"/>
                  <a:pt x="81820" y="187452"/>
                </a:cubicBezTo>
                <a:lnTo>
                  <a:pt x="190500" y="187452"/>
                </a:lnTo>
                <a:lnTo>
                  <a:pt x="190500" y="377952"/>
                </a:lnTo>
                <a:lnTo>
                  <a:pt x="0" y="377952"/>
                </a:lnTo>
                <a:lnTo>
                  <a:pt x="0" y="187452"/>
                </a:lnTo>
                <a:cubicBezTo>
                  <a:pt x="1665" y="83434"/>
                  <a:pt x="86469" y="-13"/>
                  <a:pt x="190500" y="0"/>
                </a:cubicBezTo>
                <a:close/>
              </a:path>
            </a:pathLst>
          </a:custGeom>
          <a:solidFill>
            <a:schemeClr val="accent1"/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pic>
        <p:nvPicPr>
          <p:cNvPr id="12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358522" y="2692400"/>
            <a:ext cx="2457956" cy="3429000"/>
          </a:xfrm>
          <a:prstGeom prst="rect">
            <a:avLst/>
          </a:prstGeom>
        </p:spPr>
      </p:pic>
      <p:pic>
        <p:nvPicPr>
          <p:cNvPr id="13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5971922" y="2692400"/>
            <a:ext cx="2457956" cy="3429000"/>
          </a:xfrm>
          <a:prstGeom prst="rect">
            <a:avLst/>
          </a:prstGeom>
        </p:spPr>
      </p:pic>
      <p:sp>
        <p:nvSpPr>
          <p:cNvPr id="14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NLP for Clinical Notes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-4" t="0" r="-4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6257" y="3342517"/>
            <a:ext cx="5286086" cy="1815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Personalized Medicine — Tailored Care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2639623" y="1700179"/>
            <a:ext cx="1299354" cy="1299354"/>
          </a:xfrm>
          <a:prstGeom prst="ellipse">
            <a:avLst/>
          </a:prstGeom>
          <a:solidFill>
            <a:schemeClr val="accent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30716" y="1964282"/>
            <a:ext cx="2317169" cy="7711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 04</a:t>
            </a:r>
            <a:endParaRPr kumimoji="1" lang="zh-CN" altLang="en-US"/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 flipH="0" flipV="0">
            <a:off x="4394109" y="-1650910"/>
            <a:ext cx="4661082" cy="10934700"/>
          </a:xfrm>
          <a:custGeom>
            <a:avLst/>
            <a:gdLst>
              <a:gd name="connsiteX0" fmla="*/ 4661082 w 4661082"/>
              <a:gd name="connsiteY0" fmla="*/ 0 h 12192000"/>
              <a:gd name="connsiteX1" fmla="*/ 4661082 w 4661082"/>
              <a:gd name="connsiteY1" fmla="*/ 12192000 h 12192000"/>
              <a:gd name="connsiteX2" fmla="*/ 0 w 4661082"/>
              <a:gd name="connsiteY2" fmla="*/ 12192000 h 12192000"/>
              <a:gd name="connsiteX3" fmla="*/ 0 w 4661082"/>
              <a:gd name="connsiteY3" fmla="*/ 0 h 12192000"/>
            </a:gdLst>
            <a:rect l="l" t="t" r="r" b="b"/>
            <a:pathLst>
              <a:path w="4661082" h="12192000">
                <a:moveTo>
                  <a:pt x="4661082" y="0"/>
                </a:moveTo>
                <a:lnTo>
                  <a:pt x="4661082" y="12192000"/>
                </a:lnTo>
                <a:lnTo>
                  <a:pt x="0" y="12192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25400" cap="sq">
            <a:noFill/>
            <a:miter/>
          </a:ln>
          <a:effectLst>
            <a:outerShdw dist="101600" blurRad="203200" dir="5400000" sx="100000" sy="100000" kx="0" ky="0" algn="t" rotWithShape="0">
              <a:schemeClr val="accent1"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5327178" y="2433203"/>
            <a:ext cx="5760000" cy="65486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Predictive Analysis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327178" y="3177699"/>
            <a:ext cx="5760000" cy="130857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Uses genomics + clinical data to predict disease risk and therapy response.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4552060" y="2633909"/>
            <a:ext cx="728980" cy="53594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1134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51862" y="1421053"/>
            <a:ext cx="3030936" cy="463640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185851" y="1350839"/>
            <a:ext cx="3030936" cy="463640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1119840" y="1280625"/>
            <a:ext cx="3030936" cy="463640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pic>
        <p:nvPicPr>
          <p:cNvPr id="10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2044" t="1656" r="4089" b="2514"/>
          <a:stretch>
            <a:fillRect/>
          </a:stretch>
        </p:blipFill>
        <p:spPr>
          <a:xfrm rot="0" flipH="0" flipV="0">
            <a:off x="1053829" y="1210412"/>
            <a:ext cx="3030936" cy="4636409"/>
          </a:xfrm>
          <a:custGeom>
            <a:avLst/>
            <a:gdLst/>
            <a:rect l="l" t="t" r="r" b="b"/>
            <a:pathLst>
              <a:path w="3030936" h="4636409">
                <a:moveTo>
                  <a:pt x="0" y="0"/>
                </a:moveTo>
                <a:lnTo>
                  <a:pt x="3030936" y="0"/>
                </a:lnTo>
                <a:lnTo>
                  <a:pt x="3030936" y="4636409"/>
                </a:lnTo>
                <a:lnTo>
                  <a:pt x="0" y="463640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 rot="16200000" flipH="0" flipV="0">
            <a:off x="8176344" y="2904413"/>
            <a:ext cx="6858000" cy="1049173"/>
          </a:xfrm>
          <a:custGeom>
            <a:avLst/>
            <a:gdLst>
              <a:gd name="connsiteX0" fmla="*/ 0 w 12192001"/>
              <a:gd name="connsiteY0" fmla="*/ 0 h 1034554"/>
              <a:gd name="connsiteX1" fmla="*/ 173424 w 12192001"/>
              <a:gd name="connsiteY1" fmla="*/ 41741 h 1034554"/>
              <a:gd name="connsiteX2" fmla="*/ 6105587 w 12192001"/>
              <a:gd name="connsiteY2" fmla="*/ 502935 h 1034554"/>
              <a:gd name="connsiteX3" fmla="*/ 12037750 w 12192001"/>
              <a:gd name="connsiteY3" fmla="*/ 41741 h 1034554"/>
              <a:gd name="connsiteX4" fmla="*/ 12192001 w 12192001"/>
              <a:gd name="connsiteY4" fmla="*/ 4615 h 1034554"/>
              <a:gd name="connsiteX5" fmla="*/ 12192001 w 12192001"/>
              <a:gd name="connsiteY5" fmla="*/ 1034554 h 1034554"/>
              <a:gd name="connsiteX6" fmla="*/ 0 w 12192001"/>
              <a:gd name="connsiteY6" fmla="*/ 1034554 h 1034554"/>
            </a:gdLst>
            <a:rect l="l" t="t" r="r" b="b"/>
            <a:pathLst>
              <a:path w="12192001" h="1034554">
                <a:moveTo>
                  <a:pt x="0" y="0"/>
                </a:moveTo>
                <a:lnTo>
                  <a:pt x="173424" y="41741"/>
                </a:lnTo>
                <a:cubicBezTo>
                  <a:pt x="1459040" y="319993"/>
                  <a:pt x="3636204" y="502935"/>
                  <a:pt x="6105587" y="502935"/>
                </a:cubicBezTo>
                <a:cubicBezTo>
                  <a:pt x="8574971" y="502935"/>
                  <a:pt x="10752134" y="319993"/>
                  <a:pt x="12037750" y="41741"/>
                </a:cubicBezTo>
                <a:lnTo>
                  <a:pt x="12192001" y="4615"/>
                </a:lnTo>
                <a:lnTo>
                  <a:pt x="12192001" y="1034554"/>
                </a:lnTo>
                <a:lnTo>
                  <a:pt x="0" y="103455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dist="38100" blurRad="127000" dir="10800000" sx="100000" sy="100000" kx="0" ky="0" algn="tr" rotWithShape="0">
              <a:schemeClr val="accent1">
                <a:lumMod val="50000"/>
                <a:alpha val="3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0" flipV="0">
            <a:off x="8238419" y="2904412"/>
            <a:ext cx="6858000" cy="1049173"/>
          </a:xfrm>
          <a:custGeom>
            <a:avLst/>
            <a:gdLst>
              <a:gd name="connsiteX0" fmla="*/ 0 w 12192001"/>
              <a:gd name="connsiteY0" fmla="*/ 0 h 1034554"/>
              <a:gd name="connsiteX1" fmla="*/ 173424 w 12192001"/>
              <a:gd name="connsiteY1" fmla="*/ 41741 h 1034554"/>
              <a:gd name="connsiteX2" fmla="*/ 6105587 w 12192001"/>
              <a:gd name="connsiteY2" fmla="*/ 502935 h 1034554"/>
              <a:gd name="connsiteX3" fmla="*/ 12037750 w 12192001"/>
              <a:gd name="connsiteY3" fmla="*/ 41741 h 1034554"/>
              <a:gd name="connsiteX4" fmla="*/ 12192001 w 12192001"/>
              <a:gd name="connsiteY4" fmla="*/ 4615 h 1034554"/>
              <a:gd name="connsiteX5" fmla="*/ 12192001 w 12192001"/>
              <a:gd name="connsiteY5" fmla="*/ 1034554 h 1034554"/>
              <a:gd name="connsiteX6" fmla="*/ 0 w 12192001"/>
              <a:gd name="connsiteY6" fmla="*/ 1034554 h 1034554"/>
            </a:gdLst>
            <a:rect l="l" t="t" r="r" b="b"/>
            <a:pathLst>
              <a:path w="12192001" h="1034554">
                <a:moveTo>
                  <a:pt x="0" y="0"/>
                </a:moveTo>
                <a:lnTo>
                  <a:pt x="173424" y="41741"/>
                </a:lnTo>
                <a:cubicBezTo>
                  <a:pt x="1459040" y="319993"/>
                  <a:pt x="3636204" y="502935"/>
                  <a:pt x="6105587" y="502935"/>
                </a:cubicBezTo>
                <a:cubicBezTo>
                  <a:pt x="8574971" y="502935"/>
                  <a:pt x="10752134" y="319993"/>
                  <a:pt x="12037750" y="41741"/>
                </a:cubicBezTo>
                <a:lnTo>
                  <a:pt x="12192001" y="4615"/>
                </a:lnTo>
                <a:lnTo>
                  <a:pt x="12192001" y="1034554"/>
                </a:lnTo>
                <a:lnTo>
                  <a:pt x="0" y="1034554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100000"/>
                </a:schemeClr>
              </a:gs>
              <a:gs pos="100000">
                <a:schemeClr val="accent1">
                  <a:alpha val="100000"/>
                </a:schemeClr>
              </a:gs>
            </a:gsLst>
            <a:lin ang="27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Genomics and Clinical Data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173953" y="1987704"/>
            <a:ext cx="2888042" cy="3023928"/>
          </a:xfrm>
          <a:prstGeom prst="roundRect">
            <a:avLst>
              <a:gd name="adj" fmla="val 7034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534194" y="1987704"/>
            <a:ext cx="2888042" cy="3028796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dist="127000" blurRad="381000" dir="5400000" sx="102000" sy="102000" kx="0" ky="0" algn="t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just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365374" y="2242177"/>
            <a:ext cx="500191" cy="500191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9733039" y="2212272"/>
            <a:ext cx="490353" cy="560000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331645" y="2927011"/>
            <a:ext cx="2572658" cy="17829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Matches tumor mutations to targeted drugs or immunotherapies.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689248" y="2927011"/>
            <a:ext cx="2577933" cy="178468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Suggests drug/dose choices based on a person’s metabolism.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60398" y="1993900"/>
            <a:ext cx="4005135" cy="3022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Targeted Treatments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Oncology and Pharmacogenomics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-4" t="0" r="-4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6257" y="3342517"/>
            <a:ext cx="5286086" cy="1815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Benefits, Risks, and Good Practice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2639623" y="1700179"/>
            <a:ext cx="1299354" cy="1299354"/>
          </a:xfrm>
          <a:prstGeom prst="ellipse">
            <a:avLst/>
          </a:prstGeom>
          <a:solidFill>
            <a:schemeClr val="accent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30716" y="1964282"/>
            <a:ext cx="2317169" cy="7711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 05</a:t>
            </a:r>
            <a:endParaRPr kumimoji="1" lang="zh-CN" altLang="en-US"/>
          </a:p>
        </p:txBody>
      </p:sp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2524665" y="3266551"/>
            <a:ext cx="7645738" cy="1210709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082450" y="3169669"/>
            <a:ext cx="102482" cy="140447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3059478" y="3349245"/>
            <a:ext cx="6858616" cy="105181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Faster reads, fewer missed findings, consistent quality, and more time with patients.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2155173" y="2911137"/>
            <a:ext cx="780911" cy="78091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2385274" y="3146411"/>
            <a:ext cx="320709" cy="31036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994367" y="2690260"/>
            <a:ext cx="160806" cy="160806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059478" y="2793139"/>
            <a:ext cx="6859222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Efficiency and Quality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Benefits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 flipH="0" flipV="0">
            <a:off x="5876242" y="1742200"/>
            <a:ext cx="4230892" cy="378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noFill/>
          <a:ln w="9525" cap="flat">
            <a:solidFill>
              <a:schemeClr val="bg1">
                <a:lumMod val="8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 flipH="0" flipV="0">
            <a:off x="6017273" y="1868200"/>
            <a:ext cx="3948830" cy="3528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 flipH="0" flipV="0">
            <a:off x="2072166" y="1742200"/>
            <a:ext cx="4230892" cy="378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40000"/>
                  <a:lumOff val="60000"/>
                  <a:alpha val="100000"/>
                </a:schemeClr>
              </a:gs>
            </a:gsLst>
            <a:lin ang="2700000" scaled="0"/>
          </a:gradFill>
          <a:ln w="50800" cap="flat">
            <a:noFill/>
            <a:miter/>
          </a:ln>
          <a:effectLst>
            <a:outerShdw dist="127000" blurRad="508000" dir="3000000" sx="102000" sy="102000" kx="0" ky="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pic>
        <p:nvPicPr>
          <p:cNvPr id="6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5592" t="2985" r="12841" b="1095"/>
          <a:stretch>
            <a:fillRect/>
          </a:stretch>
        </p:blipFill>
        <p:spPr>
          <a:xfrm rot="0" flipH="0" flipV="0">
            <a:off x="2374377" y="2012200"/>
            <a:ext cx="3626468" cy="3240000"/>
          </a:xfrm>
          <a:custGeom>
            <a:avLst/>
            <a:gdLst/>
            <a:rect l="l" t="t" r="r" b="b"/>
            <a:pathLst>
              <a:path w="3626468" h="3240000">
                <a:moveTo>
                  <a:pt x="1092039" y="1"/>
                </a:moveTo>
                <a:lnTo>
                  <a:pt x="2534440" y="1"/>
                </a:lnTo>
                <a:cubicBezTo>
                  <a:pt x="2666929" y="0"/>
                  <a:pt x="2789346" y="70685"/>
                  <a:pt x="2855583" y="185427"/>
                </a:cubicBezTo>
                <a:lnTo>
                  <a:pt x="3576784" y="1434574"/>
                </a:lnTo>
                <a:cubicBezTo>
                  <a:pt x="3643030" y="1549317"/>
                  <a:pt x="3643030" y="1690684"/>
                  <a:pt x="3576784" y="1805427"/>
                </a:cubicBezTo>
                <a:lnTo>
                  <a:pt x="2855583" y="3054573"/>
                </a:lnTo>
                <a:cubicBezTo>
                  <a:pt x="2789346" y="3169316"/>
                  <a:pt x="2666929" y="3240000"/>
                  <a:pt x="2534440" y="3240000"/>
                </a:cubicBezTo>
                <a:lnTo>
                  <a:pt x="1092039" y="3240000"/>
                </a:lnTo>
                <a:cubicBezTo>
                  <a:pt x="959551" y="3240000"/>
                  <a:pt x="837134" y="3169316"/>
                  <a:pt x="770897" y="3054573"/>
                </a:cubicBezTo>
                <a:lnTo>
                  <a:pt x="49650" y="1805427"/>
                </a:lnTo>
                <a:cubicBezTo>
                  <a:pt x="-16549" y="1690669"/>
                  <a:pt x="-16549" y="1549332"/>
                  <a:pt x="49650" y="1434574"/>
                </a:cubicBezTo>
                <a:lnTo>
                  <a:pt x="770897" y="185427"/>
                </a:lnTo>
                <a:cubicBezTo>
                  <a:pt x="837134" y="70685"/>
                  <a:pt x="959551" y="0"/>
                  <a:pt x="1092039" y="1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 rot="0" flipH="0" flipV="0">
            <a:off x="6578082" y="2353829"/>
            <a:ext cx="2827212" cy="9529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Potential Issues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497688" y="3406946"/>
            <a:ext cx="2988000" cy="16496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Bias, over- reliance, privacy and security concerns, and lack of explainability.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10800000" flipH="0" flipV="0">
            <a:off x="396048" y="1598211"/>
            <a:ext cx="1216742" cy="1087073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0800000" flipH="0" flipV="0">
            <a:off x="10573934" y="4190652"/>
            <a:ext cx="2288987" cy="2045048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Risks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726488" y="1141728"/>
            <a:ext cx="2453128" cy="5137540"/>
          </a:xfrm>
          <a:prstGeom prst="rect">
            <a:avLst/>
          </a:prstGeom>
          <a:solidFill>
            <a:schemeClr val="bg2"/>
          </a:solidFill>
          <a:ln w="12700" cap="sq">
            <a:noFill/>
            <a:miter/>
          </a:ln>
          <a:effectLst>
            <a:outerShdw dist="12700" blurRad="38100" dir="2700000" sx="100000" sy="100000" kx="0" ky="0" algn="tl" rotWithShape="0">
              <a:srgbClr val="000000">
                <a:alpha val="15000"/>
              </a:srgbClr>
            </a:outerShdw>
          </a:effectLst>
        </p:spPr>
        <p:txBody>
          <a:bodyPr vert="horz" wrap="square" lIns="251999" tIns="1280160" rIns="180000" bIns="396000" rtlCol="0" anchor="t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1">
            <a:off x="8726488" y="1141728"/>
            <a:ext cx="2455033" cy="51632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  <a:ln w="12700" cap="sq">
            <a:noFill/>
            <a:miter/>
          </a:ln>
        </p:spPr>
        <p:txBody>
          <a:bodyPr vert="horz" wrap="square" lIns="251999" tIns="1280160" rIns="18000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106160" y="1141727"/>
            <a:ext cx="2453128" cy="5137541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dist="127000" blurRad="381000" dir="5400000" sx="102000" sy="102000" kx="0" ky="0" algn="t" rotWithShape="0">
              <a:schemeClr val="accent1">
                <a:lumMod val="40000"/>
                <a:lumOff val="60000"/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just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1">
            <a:off x="6106160" y="1141728"/>
            <a:ext cx="2455033" cy="5163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251999" tIns="1280160" rIns="18000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107738" y="1455110"/>
            <a:ext cx="451877" cy="451877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9786072" y="1442163"/>
            <a:ext cx="451877" cy="395612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tx1"/>
          </a:solidFill>
          <a:ln w="12700" cap="sq">
            <a:noFill/>
            <a:miter/>
          </a:ln>
        </p:spPr>
        <p:txBody>
          <a:bodyPr vert="horz" wrap="square" lIns="38100" tIns="38100" rIns="38100" bIns="38100" rtlCol="0" anchor="ctr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262318" y="2162521"/>
            <a:ext cx="2145715" cy="39715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Human- in- the- loop, diverse training data, and clear audit trails.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065522" y="2168737"/>
            <a:ext cx="1892977" cy="39653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Complianceprotect PHI, validate models clinically, and monitor performance over time.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1162023" y="1858267"/>
            <a:ext cx="3734881" cy="35845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Implementation Guidelines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Good Practice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-4" t="0" r="-4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6257" y="3342517"/>
            <a:ext cx="5286086" cy="1815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Why Deep Learning Fits Medical Imaging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2639623" y="1700179"/>
            <a:ext cx="1299354" cy="1299354"/>
          </a:xfrm>
          <a:prstGeom prst="ellipse">
            <a:avLst/>
          </a:prstGeom>
          <a:solidFill>
            <a:schemeClr val="accent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30716" y="1964282"/>
            <a:ext cx="2317169" cy="7711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 06</a:t>
            </a:r>
            <a:endParaRPr kumimoji="1" lang="zh-CN" altLang="en-US"/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 flipH="0" flipV="0">
            <a:off x="2517941" y="-182719"/>
            <a:ext cx="114203" cy="3556881"/>
          </a:xfrm>
          <a:prstGeom prst="rect">
            <a:avLst/>
          </a:prstGeom>
          <a:solidFill>
            <a:schemeClr val="accent2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796602" y="745309"/>
            <a:ext cx="4062056" cy="80681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CONTENTS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824659" y="1930213"/>
            <a:ext cx="580571" cy="58057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787400" y="2026095"/>
            <a:ext cx="655088" cy="3888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616659" y="1860498"/>
            <a:ext cx="4491242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Introduction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6362658" y="1930213"/>
            <a:ext cx="580571" cy="58057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6325399" y="2026095"/>
            <a:ext cx="655088" cy="3888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154658" y="1860498"/>
            <a:ext cx="4491242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Medical Imaging — What &amp; Why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24659" y="2850364"/>
            <a:ext cx="580571" cy="58057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787400" y="2946246"/>
            <a:ext cx="655088" cy="3888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03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616659" y="2780649"/>
            <a:ext cx="4491242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Diagnostics — Beyond Images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362658" y="2850364"/>
            <a:ext cx="580571" cy="58057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6325399" y="2946246"/>
            <a:ext cx="655088" cy="3888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04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7154658" y="2780649"/>
            <a:ext cx="4491242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Personalized Medicine — Tailored Care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824659" y="3770515"/>
            <a:ext cx="580571" cy="58057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87400" y="3866397"/>
            <a:ext cx="655088" cy="3888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05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1616659" y="3700800"/>
            <a:ext cx="4491242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Benefits, Risks, and Good Practice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362658" y="3770515"/>
            <a:ext cx="580571" cy="58057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6325399" y="3866397"/>
            <a:ext cx="655088" cy="3888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06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7154658" y="3700800"/>
            <a:ext cx="4491242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Why Deep Learning Fits Medical Imaging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824659" y="5610815"/>
            <a:ext cx="580571" cy="580571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87400" y="5706697"/>
            <a:ext cx="655088" cy="3888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09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1616659" y="5541100"/>
            <a:ext cx="4491242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References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824659" y="4690666"/>
            <a:ext cx="580571" cy="58057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787400" y="4786548"/>
            <a:ext cx="655088" cy="3888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07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1616659" y="4620951"/>
            <a:ext cx="4491242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Why Traditional Machine Learning Falls Short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rot="0" flipH="0" flipV="0">
            <a:off x="6362658" y="4690666"/>
            <a:ext cx="580571" cy="580571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0" flipH="0" flipV="0">
            <a:off x="6325399" y="4786548"/>
            <a:ext cx="655088" cy="38880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08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rot="0" flipH="0" flipV="0">
            <a:off x="7154658" y="4620951"/>
            <a:ext cx="4491242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Conclusion</a:t>
            </a:r>
            <a:endParaRPr kumimoji="1" lang="zh-CN" altLang="en-US"/>
          </a:p>
        </p:txBody>
      </p:sp>
    </p:spTree>
  </p:cSld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1" flipV="0">
            <a:off x="2760617" y="1328287"/>
            <a:ext cx="9431382" cy="1492890"/>
          </a:xfrm>
          <a:prstGeom prst="round1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  <a:effectLst>
            <a:outerShdw dist="190500" blurRad="190500" dir="8100000" sx="100000" sy="100000" kx="0" ky="0" algn="tr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09897" y="6134539"/>
            <a:ext cx="2458868" cy="208633"/>
          </a:xfrm>
          <a:prstGeom prst="ellipse">
            <a:avLst/>
          </a:prstGeom>
          <a:gradFill>
            <a:gsLst>
              <a:gs pos="10000">
                <a:schemeClr val="tx1">
                  <a:alpha val="24000"/>
                </a:schemeClr>
              </a:gs>
              <a:gs pos="100000">
                <a:schemeClr val="bg1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4337030" y="1565714"/>
            <a:ext cx="7215614" cy="10180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Handling Image Data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139163" y="3592550"/>
            <a:ext cx="2871736" cy="11128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3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CNNs capture fine details—shapes, textures, edges—boosting detection and diagnostic accuracy.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156050" y="3051228"/>
            <a:ext cx="485836" cy="485834"/>
          </a:xfrm>
          <a:prstGeom prst="roundRect">
            <a:avLst>
              <a:gd name="adj" fmla="val 6500"/>
            </a:avLst>
          </a:prstGeom>
          <a:solidFill>
            <a:schemeClr val="accent2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253300" y="3148458"/>
            <a:ext cx="291334" cy="291376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325646" y="3592550"/>
            <a:ext cx="2871736" cy="11128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3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Handles large, unstructured image data and learns features automatically.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4325649" y="3044495"/>
            <a:ext cx="485836" cy="485834"/>
          </a:xfrm>
          <a:prstGeom prst="roundRect">
            <a:avLst>
              <a:gd name="adj" fmla="val 6500"/>
            </a:avLst>
          </a:prstGeom>
          <a:solidFill>
            <a:schemeClr val="accent1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422878" y="3146424"/>
            <a:ext cx="291378" cy="281977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4325646" y="5341395"/>
            <a:ext cx="2871736" cy="11128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3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Performance improves as more labeled data arrives, increasing prediction accuracy.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4325649" y="4793340"/>
            <a:ext cx="485836" cy="485834"/>
          </a:xfrm>
          <a:prstGeom prst="roundRect">
            <a:avLst>
              <a:gd name="adj" fmla="val 6500"/>
            </a:avLst>
          </a:prstGeom>
          <a:solidFill>
            <a:schemeClr val="accent1"/>
          </a:solidFill>
          <a:ln w="12700" cap="rnd">
            <a:noFill/>
            <a:round/>
            <a:headEnd/>
            <a:tailEnd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442567" y="4899769"/>
            <a:ext cx="252000" cy="272976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pic>
        <p:nvPicPr>
          <p:cNvPr id="15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36667" t="1476" r="29311" b="1510"/>
          <a:stretch>
            <a:fillRect/>
          </a:stretch>
        </p:blipFill>
        <p:spPr>
          <a:xfrm rot="0" flipH="0" flipV="0">
            <a:off x="687250" y="1334800"/>
            <a:ext cx="2880000" cy="4620200"/>
          </a:xfrm>
          <a:custGeom>
            <a:avLst/>
            <a:gdLst/>
            <a:rect l="l" t="t" r="r" b="b"/>
            <a:pathLst>
              <a:path w="2880000" h="4620200">
                <a:moveTo>
                  <a:pt x="288288" y="0"/>
                </a:moveTo>
                <a:lnTo>
                  <a:pt x="2591712" y="0"/>
                </a:lnTo>
                <a:cubicBezTo>
                  <a:pt x="2750929" y="0"/>
                  <a:pt x="2880000" y="129071"/>
                  <a:pt x="2880000" y="288288"/>
                </a:cubicBezTo>
                <a:lnTo>
                  <a:pt x="2880000" y="4331912"/>
                </a:lnTo>
                <a:cubicBezTo>
                  <a:pt x="2880000" y="4491129"/>
                  <a:pt x="2750929" y="4620200"/>
                  <a:pt x="2591712" y="4620200"/>
                </a:cubicBezTo>
                <a:lnTo>
                  <a:pt x="288288" y="4620200"/>
                </a:lnTo>
                <a:cubicBezTo>
                  <a:pt x="129071" y="4620200"/>
                  <a:pt x="0" y="4491129"/>
                  <a:pt x="0" y="4331912"/>
                </a:cubicBezTo>
                <a:lnTo>
                  <a:pt x="0" y="288288"/>
                </a:lnTo>
                <a:cubicBezTo>
                  <a:pt x="0" y="129071"/>
                  <a:pt x="129071" y="0"/>
                  <a:pt x="28828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Advantages of Deep Learning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-4" t="0" r="-4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6257" y="3342517"/>
            <a:ext cx="5286086" cy="1815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Why Traditional Machine Learning Falls Short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2639623" y="1700179"/>
            <a:ext cx="1299354" cy="1299354"/>
          </a:xfrm>
          <a:prstGeom prst="ellipse">
            <a:avLst/>
          </a:prstGeom>
          <a:solidFill>
            <a:schemeClr val="accent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30716" y="1964282"/>
            <a:ext cx="2317169" cy="7711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 07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62890" y="586476"/>
            <a:ext cx="2120928" cy="26337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812961" y="1455213"/>
            <a:ext cx="3593935" cy="4506453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060042" y="1795647"/>
            <a:ext cx="3099772" cy="382558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Feature Engineering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811092" y="4096630"/>
            <a:ext cx="5555246" cy="652776"/>
          </a:xfrm>
          <a:prstGeom prst="roundRect">
            <a:avLst>
              <a:gd name="adj" fmla="val 0"/>
            </a:avLst>
          </a:prstGeom>
          <a:noFill/>
          <a:ln cap="flat">
            <a:noFill/>
            <a:prstDash val="solid"/>
            <a:miter/>
          </a:ln>
        </p:spPr>
        <p:txBody>
          <a:bodyPr vert="horz" wrap="square" lIns="216000" tIns="108000" rIns="216000" bIns="108000" rtlCol="0" anchor="ctr"/>
          <a:lstStyle/>
          <a:p>
            <a:pPr algn="l"/>
            <a:r>
              <a:rPr kumimoji="1" lang="en-US" altLang="zh-CN" sz="857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Relies on hand- crafted features and domain expertise, which may miss complex image patterns.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077834" y="4160604"/>
            <a:ext cx="524826" cy="52482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vert="horz" wrap="none" lIns="91440" tIns="45720" rIns="21600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5206414" y="4289182"/>
            <a:ext cx="267667" cy="267667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9525" cap="flat">
            <a:noFill/>
            <a:miter/>
          </a:ln>
        </p:spPr>
        <p:txBody>
          <a:bodyPr vert="horz" wrap="square" lIns="91440" tIns="45720" rIns="21600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811092" y="4885814"/>
            <a:ext cx="5555246" cy="652776"/>
          </a:xfrm>
          <a:prstGeom prst="roundRect">
            <a:avLst>
              <a:gd name="adj" fmla="val 0"/>
            </a:avLst>
          </a:prstGeom>
          <a:noFill/>
          <a:ln cap="flat">
            <a:noFill/>
            <a:prstDash val="solid"/>
            <a:miter/>
          </a:ln>
        </p:spPr>
        <p:txBody>
          <a:bodyPr vert="horz" wrap="square" lIns="216000" tIns="108000" rIns="216000" bIns="108000" rtlCol="0" anchor="ctr"/>
          <a:lstStyle/>
          <a:p>
            <a:pPr algn="l"/>
            <a:r>
              <a:rPr kumimoji="1" lang="en-US" altLang="zh-CN" sz="857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Struggles with high- dimensional parameters and spatial hierarchies common in medical images.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5077834" y="4949788"/>
            <a:ext cx="524826" cy="52482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vert="horz" wrap="none" lIns="91440" tIns="45720" rIns="21600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5206432" y="5078366"/>
            <a:ext cx="267629" cy="267669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rgbClr val="FFFFFF">
              <a:alpha val="100000"/>
            </a:srgbClr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5811092" y="5674999"/>
            <a:ext cx="5555246" cy="652776"/>
          </a:xfrm>
          <a:prstGeom prst="roundRect">
            <a:avLst>
              <a:gd name="adj" fmla="val 0"/>
            </a:avLst>
          </a:prstGeom>
          <a:noFill/>
          <a:ln cap="flat">
            <a:noFill/>
            <a:prstDash val="solid"/>
            <a:miter/>
          </a:ln>
        </p:spPr>
        <p:txBody>
          <a:bodyPr vert="horz" wrap="square" lIns="216000" tIns="108000" rIns="216000" bIns="108000" rtlCol="0" anchor="ctr"/>
          <a:lstStyle/>
          <a:p>
            <a:pPr algn="l"/>
            <a:r>
              <a:rPr kumimoji="1" lang="en-US" altLang="zh-CN" sz="857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Typically delivers lower diagnostic accuracy compared to modern deep learning approaches.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5077834" y="5738973"/>
            <a:ext cx="524826" cy="52482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vert="horz" wrap="none" lIns="91440" tIns="45720" rIns="21600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5222061" y="5867551"/>
            <a:ext cx="252000" cy="262042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pic>
        <p:nvPicPr>
          <p:cNvPr id="14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8638696" y="1465752"/>
            <a:ext cx="2725108" cy="2331548"/>
          </a:xfrm>
          <a:prstGeom prst="rect">
            <a:avLst/>
          </a:prstGeom>
        </p:spPr>
      </p:pic>
      <p:pic>
        <p:nvPicPr>
          <p:cNvPr id="15" name=""/>
          <p:cNvPicPr>
            <a:picLocks noChangeAspect="1"/>
          </p:cNvPicPr>
          <p:nvPr/>
        </p:nvPicPr>
        <p:blipFill>
          <a:blip r:embed="rId3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5222396" y="1454886"/>
            <a:ext cx="2737808" cy="2342414"/>
          </a:xfrm>
          <a:prstGeom prst="rect">
            <a:avLst/>
          </a:prstGeom>
        </p:spPr>
      </p:pic>
      <p:sp>
        <p:nvSpPr>
          <p:cNvPr id="16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Limitations of Traditional ML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-4" t="0" r="-4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6257" y="3342517"/>
            <a:ext cx="5286086" cy="1815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Conclusion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2639623" y="1700179"/>
            <a:ext cx="1299354" cy="1299354"/>
          </a:xfrm>
          <a:prstGeom prst="ellipse">
            <a:avLst/>
          </a:prstGeom>
          <a:solidFill>
            <a:schemeClr val="accent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30716" y="1964282"/>
            <a:ext cx="2317169" cy="7711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 08</a:t>
            </a:r>
            <a:endParaRPr kumimoji="1" lang="zh-CN" altLang="en-US"/>
          </a:p>
        </p:txBody>
      </p:sp>
    </p:spTree>
  </p:cSld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693364" y="2564233"/>
            <a:ext cx="1582360" cy="158236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1693364" y="4335032"/>
            <a:ext cx="2608756" cy="17983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Deep learning—especially CNNs—best fits medical imaging because it learns rich, subtle image features automatically and scales its accuracy with more data.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5169663" y="2564232"/>
            <a:ext cx="1582360" cy="158236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5169666" y="4335032"/>
            <a:ext cx="2634156" cy="17983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Traditional ML struggles with complexity and spatial hierarchies, leading to lower diagnostic performance.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8353868" y="2564233"/>
            <a:ext cx="1582360" cy="158236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8353868" y="4335032"/>
            <a:ext cx="2710356" cy="179833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 human- in- the- loop deep learning workflow with strong data governance provides the most accurate, consistent, and clinically useful outcomes.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4003568" y="3292634"/>
            <a:ext cx="285852" cy="285852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7619570" y="3295482"/>
            <a:ext cx="285852" cy="285852"/>
          </a:xfrm>
          <a:prstGeom prst="chevron">
            <a:avLst/>
          </a:prstGeom>
          <a:solidFill>
            <a:schemeClr val="accent1">
              <a:lumMod val="20000"/>
              <a:lumOff val="80000"/>
            </a:schemeClr>
          </a:solidFill>
          <a:ln cap="sq">
            <a:noFill/>
            <a:prstDash val="solid"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0" tIns="0" rIns="0" bIns="0" rtlCol="0" anchor="t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905536" y="1136426"/>
            <a:ext cx="500415" cy="397129"/>
          </a:xfrm>
          <a:custGeom>
            <a:avLst/>
            <a:gdLst>
              <a:gd name="connsiteX0" fmla="*/ 476250 w 476250"/>
              <a:gd name="connsiteY0" fmla="*/ 0 h 377952"/>
              <a:gd name="connsiteX1" fmla="*/ 476250 w 476250"/>
              <a:gd name="connsiteY1" fmla="*/ 81725 h 377952"/>
              <a:gd name="connsiteX2" fmla="*/ 367570 w 476250"/>
              <a:gd name="connsiteY2" fmla="*/ 187452 h 377952"/>
              <a:gd name="connsiteX3" fmla="*/ 476250 w 476250"/>
              <a:gd name="connsiteY3" fmla="*/ 187452 h 377952"/>
              <a:gd name="connsiteX4" fmla="*/ 476250 w 476250"/>
              <a:gd name="connsiteY4" fmla="*/ 377952 h 377952"/>
              <a:gd name="connsiteX5" fmla="*/ 285750 w 476250"/>
              <a:gd name="connsiteY5" fmla="*/ 377952 h 377952"/>
              <a:gd name="connsiteX6" fmla="*/ 285750 w 476250"/>
              <a:gd name="connsiteY6" fmla="*/ 187452 h 377952"/>
              <a:gd name="connsiteX7" fmla="*/ 476250 w 476250"/>
              <a:gd name="connsiteY7" fmla="*/ 0 h 377952"/>
              <a:gd name="connsiteX8" fmla="*/ 190500 w 476250"/>
              <a:gd name="connsiteY8" fmla="*/ 0 h 377952"/>
              <a:gd name="connsiteX9" fmla="*/ 190500 w 476250"/>
              <a:gd name="connsiteY9" fmla="*/ 81725 h 377952"/>
              <a:gd name="connsiteX10" fmla="*/ 81820 w 476250"/>
              <a:gd name="connsiteY10" fmla="*/ 187452 h 377952"/>
              <a:gd name="connsiteX11" fmla="*/ 190500 w 476250"/>
              <a:gd name="connsiteY11" fmla="*/ 187452 h 377952"/>
              <a:gd name="connsiteX12" fmla="*/ 190500 w 476250"/>
              <a:gd name="connsiteY12" fmla="*/ 377952 h 377952"/>
              <a:gd name="connsiteX13" fmla="*/ 0 w 476250"/>
              <a:gd name="connsiteY13" fmla="*/ 377952 h 377952"/>
              <a:gd name="connsiteX14" fmla="*/ 0 w 476250"/>
              <a:gd name="connsiteY14" fmla="*/ 187452 h 377952"/>
              <a:gd name="connsiteX15" fmla="*/ 190500 w 476250"/>
              <a:gd name="connsiteY15" fmla="*/ 0 h 377952"/>
            </a:gdLst>
            <a:rect l="l" t="t" r="r" b="b"/>
            <a:pathLst>
              <a:path w="476250" h="377952">
                <a:moveTo>
                  <a:pt x="476250" y="0"/>
                </a:moveTo>
                <a:lnTo>
                  <a:pt x="476250" y="81725"/>
                </a:lnTo>
                <a:cubicBezTo>
                  <a:pt x="417383" y="81753"/>
                  <a:pt x="369219" y="128608"/>
                  <a:pt x="367570" y="187452"/>
                </a:cubicBezTo>
                <a:lnTo>
                  <a:pt x="476250" y="187452"/>
                </a:lnTo>
                <a:lnTo>
                  <a:pt x="476250" y="377952"/>
                </a:lnTo>
                <a:lnTo>
                  <a:pt x="285750" y="377952"/>
                </a:lnTo>
                <a:lnTo>
                  <a:pt x="285750" y="187452"/>
                </a:lnTo>
                <a:cubicBezTo>
                  <a:pt x="287415" y="83434"/>
                  <a:pt x="372219" y="-13"/>
                  <a:pt x="476250" y="0"/>
                </a:cubicBezTo>
                <a:close/>
                <a:moveTo>
                  <a:pt x="190500" y="0"/>
                </a:moveTo>
                <a:lnTo>
                  <a:pt x="190500" y="81725"/>
                </a:lnTo>
                <a:cubicBezTo>
                  <a:pt x="131633" y="81753"/>
                  <a:pt x="83469" y="128608"/>
                  <a:pt x="81820" y="187452"/>
                </a:cubicBezTo>
                <a:lnTo>
                  <a:pt x="190500" y="187452"/>
                </a:lnTo>
                <a:lnTo>
                  <a:pt x="190500" y="377952"/>
                </a:lnTo>
                <a:lnTo>
                  <a:pt x="0" y="377952"/>
                </a:lnTo>
                <a:lnTo>
                  <a:pt x="0" y="187452"/>
                </a:lnTo>
                <a:cubicBezTo>
                  <a:pt x="1665" y="83434"/>
                  <a:pt x="86469" y="-13"/>
                  <a:pt x="190500" y="0"/>
                </a:cubicBezTo>
                <a:close/>
              </a:path>
            </a:pathLst>
          </a:custGeom>
          <a:solidFill>
            <a:schemeClr val="accent1"/>
          </a:solidFill>
          <a:ln w="605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636141" y="1197461"/>
            <a:ext cx="9612538" cy="136053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Deep Learning Superiority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410021" y="2861648"/>
            <a:ext cx="2138856" cy="10616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ctr"/>
          <a:lstStyle/>
          <a:p>
            <a:pPr algn="ctr"/>
            <a:r>
              <a:rPr kumimoji="1" lang="en-US" altLang="zh-CN" sz="5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885237" y="2861648"/>
            <a:ext cx="2138856" cy="10616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ctr"/>
          <a:lstStyle/>
          <a:p>
            <a:pPr algn="ctr"/>
            <a:r>
              <a:rPr kumimoji="1" lang="en-US" altLang="zh-CN" sz="5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8068353" y="2861648"/>
            <a:ext cx="2138856" cy="10616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ctr"/>
          <a:lstStyle/>
          <a:p>
            <a:pPr algn="ctr"/>
            <a:r>
              <a:rPr kumimoji="1" lang="en-US" altLang="zh-CN" sz="5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Summary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-4" t="0" r="-4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6257" y="3342517"/>
            <a:ext cx="5286086" cy="1815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References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2639623" y="1700179"/>
            <a:ext cx="1299354" cy="1299354"/>
          </a:xfrm>
          <a:prstGeom prst="ellipse">
            <a:avLst/>
          </a:prstGeom>
          <a:solidFill>
            <a:schemeClr val="accent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30716" y="1964282"/>
            <a:ext cx="2317169" cy="7711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 09</a:t>
            </a:r>
            <a:endParaRPr kumimoji="1" lang="zh-CN" altLang="en-US"/>
          </a:p>
        </p:txBody>
      </p:sp>
    </p:spTree>
  </p:cSld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0400" y="2168571"/>
            <a:ext cx="504001" cy="504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96400" y="2294571"/>
            <a:ext cx="432000" cy="25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01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288114" y="2168571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Hippocratic AI. Home - Hippocratic AI. https://www.hippocraticai.com/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660400" y="3190415"/>
            <a:ext cx="504001" cy="504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696400" y="3316415"/>
            <a:ext cx="432000" cy="25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1288114" y="3190414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Nature. From social media to conference social. https://www.nature.com/articles/d41586- 019- 03853- 1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2156350" y="1130300"/>
            <a:ext cx="7879300" cy="80899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Reference List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660400" y="4212258"/>
            <a:ext cx="504001" cy="504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696400" y="4338258"/>
            <a:ext cx="432000" cy="25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288114" y="4212257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Stanford Medicine. WoebotAI- Powered Mental Health Support. https://med.stanford.edu/news/all- news/2021/06/ai- chatbot- mental- health.html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660400" y="5234101"/>
            <a:ext cx="504001" cy="504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696400" y="5360101"/>
            <a:ext cx="432000" cy="25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04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1288114" y="5234100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AIMultiple. Top 5 IBM Watson Competitors. https://research.aimultiple.com/ibm- watson- competitors/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391186" y="2164414"/>
            <a:ext cx="504001" cy="504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427186" y="2290414"/>
            <a:ext cx="432000" cy="25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05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7018900" y="2164414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AIMultiple. Top 7 Technologies that Improve Insurance Underwriting. https://research.aimultiple.com/insurance- underwriting/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6391186" y="3190414"/>
            <a:ext cx="504001" cy="504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6427186" y="3316414"/>
            <a:ext cx="432000" cy="25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06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018900" y="3190414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23andMe. DNA Genetic Testing For Health, Ancestry And More. https://www.23andme.com/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6391186" y="4212258"/>
            <a:ext cx="504001" cy="504000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6427186" y="4338258"/>
            <a:ext cx="432000" cy="2520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07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0" flipH="0" flipV="0">
            <a:off x="7018900" y="4212257"/>
            <a:ext cx="4500000" cy="90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98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MIT Technology Review. Hundreds of AI tools have been built to catch covid. None of them helped. https://www.technologyreview.com/2021/07/30/1030329/machine- learning- ai- failed- covid- hospital- diagnosis- pandemic/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Sources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0" t="0" r="0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5545810" y="1790380"/>
            <a:ext cx="6083300" cy="24006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r"/>
            <a:r>
              <a:rPr kumimoji="1" lang="en-US" altLang="zh-CN" sz="7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Thanks</a:t>
            </a:r>
            <a:endParaRPr kumimoji="1" lang="zh-CN" altLang="en-US"/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-4" t="0" r="-4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6257" y="3342517"/>
            <a:ext cx="5286086" cy="1815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Introduction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2639623" y="1700179"/>
            <a:ext cx="1299354" cy="1299354"/>
          </a:xfrm>
          <a:prstGeom prst="ellipse">
            <a:avLst/>
          </a:prstGeom>
          <a:solidFill>
            <a:schemeClr val="accent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30716" y="1964282"/>
            <a:ext cx="2317169" cy="7711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 01</a:t>
            </a:r>
            <a:endParaRPr kumimoji="1" lang="zh-CN" altLang="en-US"/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1325790" y="1418960"/>
            <a:ext cx="4195639" cy="28511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  <a:effectLst>
            <a:outerShdw dist="12700" blurRad="38100" dir="5400000" sx="100000" sy="100000" kx="0" ky="0" algn="ctr" rotWithShape="0">
              <a:srgbClr val="000000">
                <a:alpha val="15000"/>
              </a:srgbClr>
            </a:outerShdw>
          </a:effectLst>
        </p:spPr>
        <p:txBody>
          <a:bodyPr vert="horz" wrap="square" lIns="274320" tIns="731520" rIns="274320" bIns="4572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Machine learning (ML) and deep learning (DL) are leading approaches in intelligent healthcare applications.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6512029" y="1418962"/>
            <a:ext cx="4316081" cy="285115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dist="254000" blurRad="762000" dir="5400000" sx="100000" sy="100000" kx="0" ky="0" algn="t" rotWithShape="0">
              <a:srgbClr val="000000">
                <a:alpha val="30000"/>
              </a:srgbClr>
            </a:outerShdw>
          </a:effectLst>
        </p:spPr>
        <p:txBody>
          <a:bodyPr vert="horz" wrap="square" lIns="274320" tIns="731520" rIns="274320" bIns="4572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Focus on disease predictions, drug discovery, and medical image analysis.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1320800" y="4643763"/>
            <a:ext cx="9512300" cy="15235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Recent Advancements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Overview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088286" y="2439432"/>
            <a:ext cx="2251563" cy="1601960"/>
          </a:xfrm>
          <a:prstGeom prst="roundRect">
            <a:avLst>
              <a:gd name="adj" fmla="val 4500"/>
            </a:avLst>
          </a:prstGeom>
          <a:solidFill>
            <a:schemeClr val="tx1">
              <a:lumMod val="50000"/>
              <a:lumOff val="50000"/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606070" y="2439431"/>
            <a:ext cx="2251563" cy="1601960"/>
          </a:xfrm>
          <a:prstGeom prst="roundRect">
            <a:avLst>
              <a:gd name="adj" fmla="val 4500"/>
            </a:avLst>
          </a:prstGeom>
          <a:solidFill>
            <a:schemeClr val="tx1">
              <a:lumMod val="50000"/>
              <a:lumOff val="50000"/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286" y="4284662"/>
            <a:ext cx="2251563" cy="1601960"/>
          </a:xfrm>
          <a:prstGeom prst="roundRect">
            <a:avLst>
              <a:gd name="adj" fmla="val 45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606070" y="4284661"/>
            <a:ext cx="2251563" cy="1601960"/>
          </a:xfrm>
          <a:prstGeom prst="roundRect">
            <a:avLst>
              <a:gd name="adj" fmla="val 4500"/>
            </a:avLst>
          </a:prstGeom>
          <a:solidFill>
            <a:schemeClr val="tx1">
              <a:lumMod val="50000"/>
              <a:lumOff val="50000"/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96364" y="1420182"/>
            <a:ext cx="9561269" cy="7823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Goals and Benefits</a:t>
            </a: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295669" y="2463800"/>
            <a:ext cx="4495261" cy="3429000"/>
          </a:xfrm>
          <a:prstGeom prst="rect">
            <a:avLst/>
          </a:prstGeom>
        </p:spPr>
      </p:pic>
      <p:sp>
        <p:nvSpPr>
          <p:cNvPr id="9" name="标题 1"/>
          <p:cNvSpPr txBox="1"/>
          <p:nvPr/>
        </p:nvSpPr>
        <p:spPr>
          <a:xfrm rot="0" flipH="0" flipV="0">
            <a:off x="6173164" y="2563182"/>
            <a:ext cx="2080969" cy="14046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AI assists clinicians with data (images, lab results, EHR, genetics) for earlier detection, accurate diagnosis, and tailored treatments.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687764" y="2563182"/>
            <a:ext cx="2080969" cy="14046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Key areasMedical Imaging, Diagnostics, and Personalized Medicine.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687764" y="4379282"/>
            <a:ext cx="2080969" cy="14046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AI augments clinicians, improves quality and efficiency, and supports decision- making.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173164" y="4379282"/>
            <a:ext cx="2080969" cy="14046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Benefitsspeed, consistency, and insights at scale across healthcare systems.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Healthcare + AI: Quick Overview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blipFill>
            <a:blip r:embed="rId2"/>
            <a:srcRect l="0" t="0" r="0" b="0"/>
            <a:stretch>
              <a:fillRect l="-4" t="0" r="-4" b="0"/>
            </a:stretch>
          </a:blip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46257" y="3342517"/>
            <a:ext cx="5286086" cy="18153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3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Medical Imaging — What &amp; Why</a:t>
            </a: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1" flipV="0">
            <a:off x="2639623" y="1700179"/>
            <a:ext cx="1299354" cy="1299354"/>
          </a:xfrm>
          <a:prstGeom prst="ellipse">
            <a:avLst/>
          </a:prstGeom>
          <a:solidFill>
            <a:schemeClr val="accent1">
              <a:lumMod val="50000"/>
              <a:lumOff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2130716" y="1964282"/>
            <a:ext cx="2317169" cy="77114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Barlow Condensed Medium"/>
                <a:ea typeface="Barlow Condensed Medium"/>
                <a:cs typeface="Barlow Condensed Medium"/>
              </a:rPr>
              <a:t> 02</a:t>
            </a:r>
            <a:endParaRPr kumimoji="1" lang="zh-CN" altLang="en-US"/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088286" y="2439432"/>
            <a:ext cx="2251563" cy="1601960"/>
          </a:xfrm>
          <a:prstGeom prst="roundRect">
            <a:avLst>
              <a:gd name="adj" fmla="val 4500"/>
            </a:avLst>
          </a:prstGeom>
          <a:solidFill>
            <a:schemeClr val="tx1">
              <a:lumMod val="50000"/>
              <a:lumOff val="50000"/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8606070" y="2439431"/>
            <a:ext cx="2251563" cy="1601960"/>
          </a:xfrm>
          <a:prstGeom prst="roundRect">
            <a:avLst>
              <a:gd name="adj" fmla="val 4500"/>
            </a:avLst>
          </a:prstGeom>
          <a:solidFill>
            <a:schemeClr val="tx1">
              <a:lumMod val="50000"/>
              <a:lumOff val="50000"/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6088286" y="4284662"/>
            <a:ext cx="2251563" cy="1601960"/>
          </a:xfrm>
          <a:prstGeom prst="roundRect">
            <a:avLst>
              <a:gd name="adj" fmla="val 45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8606070" y="4284661"/>
            <a:ext cx="2251563" cy="1601960"/>
          </a:xfrm>
          <a:prstGeom prst="roundRect">
            <a:avLst>
              <a:gd name="adj" fmla="val 4500"/>
            </a:avLst>
          </a:prstGeom>
          <a:solidFill>
            <a:schemeClr val="tx1">
              <a:lumMod val="50000"/>
              <a:lumOff val="50000"/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296364" y="1420182"/>
            <a:ext cx="9561269" cy="7823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Computer Vision Applications</a:t>
            </a:r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0" t="0" r="0" b="0"/>
          <a:stretch>
            <a:fillRect/>
          </a:stretch>
        </p:blipFill>
        <p:spPr>
          <a:xfrm rot="0" flipH="0" flipV="0">
            <a:off x="1295669" y="2463800"/>
            <a:ext cx="4495261" cy="3429000"/>
          </a:xfrm>
          <a:prstGeom prst="rect">
            <a:avLst/>
          </a:prstGeom>
        </p:spPr>
      </p:pic>
      <p:sp>
        <p:nvSpPr>
          <p:cNvPr id="9" name="标题 1"/>
          <p:cNvSpPr txBox="1"/>
          <p:nvPr/>
        </p:nvSpPr>
        <p:spPr>
          <a:xfrm rot="0" flipH="0" flipV="0">
            <a:off x="6173164" y="2563182"/>
            <a:ext cx="2080969" cy="14046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Applies computer vision to X- rays, CT, MRI, ultrasound, and pathology slides.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8687764" y="2563182"/>
            <a:ext cx="2080969" cy="14046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Detects patterns too subtle for the human eye; flags suspicious regions for review.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687764" y="4379282"/>
            <a:ext cx="2080969" cy="14046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Supports screening programs (e.g., breast, lung) with consistent second reads.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6173164" y="4379282"/>
            <a:ext cx="2080969" cy="140469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Helps with triage—highlighting urgent cases first to reduce time- to- treatment.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Applications and Benefits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0800000" flipH="0" flipV="0">
            <a:off x="7800684" y="1922201"/>
            <a:ext cx="3827950" cy="342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noFill/>
          <a:ln w="9525" cap="flat">
            <a:solidFill>
              <a:schemeClr val="bg1">
                <a:lumMod val="8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 flipH="0" flipV="0">
            <a:off x="550666" y="1922200"/>
            <a:ext cx="3827950" cy="342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noFill/>
          <a:ln w="9525" cap="flat">
            <a:solidFill>
              <a:schemeClr val="bg1">
                <a:lumMod val="8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0800000" flipH="0" flipV="0">
            <a:off x="651402" y="2012200"/>
            <a:ext cx="3626478" cy="324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0800000" flipH="0" flipV="0">
            <a:off x="7901421" y="2012201"/>
            <a:ext cx="3626478" cy="324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800000" flipH="0" flipV="0">
            <a:off x="3974204" y="1742200"/>
            <a:ext cx="4230892" cy="3780000"/>
          </a:xfrm>
          <a:custGeom>
            <a:avLst/>
            <a:gdLst>
              <a:gd name="connsiteX0" fmla="*/ 5240153 w 7498005"/>
              <a:gd name="connsiteY0" fmla="*/ 0 h 6698932"/>
              <a:gd name="connsiteX1" fmla="*/ 2257875 w 7498005"/>
              <a:gd name="connsiteY1" fmla="*/ 0 h 6698932"/>
              <a:gd name="connsiteX2" fmla="*/ 1593887 w 7498005"/>
              <a:gd name="connsiteY2" fmla="*/ 383381 h 6698932"/>
              <a:gd name="connsiteX3" fmla="*/ 102653 w 7498005"/>
              <a:gd name="connsiteY3" fmla="*/ 2966085 h 6698932"/>
              <a:gd name="connsiteX4" fmla="*/ 102653 w 7498005"/>
              <a:gd name="connsiteY4" fmla="*/ 3732848 h 6698932"/>
              <a:gd name="connsiteX5" fmla="*/ 1593887 w 7498005"/>
              <a:gd name="connsiteY5" fmla="*/ 6315551 h 6698932"/>
              <a:gd name="connsiteX6" fmla="*/ 2257875 w 7498005"/>
              <a:gd name="connsiteY6" fmla="*/ 6698933 h 6698932"/>
              <a:gd name="connsiteX7" fmla="*/ 5240153 w 7498005"/>
              <a:gd name="connsiteY7" fmla="*/ 6698933 h 6698932"/>
              <a:gd name="connsiteX8" fmla="*/ 5904140 w 7498005"/>
              <a:gd name="connsiteY8" fmla="*/ 6315551 h 6698932"/>
              <a:gd name="connsiteX9" fmla="*/ 7395279 w 7498005"/>
              <a:gd name="connsiteY9" fmla="*/ 3732848 h 6698932"/>
              <a:gd name="connsiteX10" fmla="*/ 7395279 w 7498005"/>
              <a:gd name="connsiteY10" fmla="*/ 2966085 h 6698932"/>
              <a:gd name="connsiteX11" fmla="*/ 5904140 w 7498005"/>
              <a:gd name="connsiteY11" fmla="*/ 383381 h 6698932"/>
              <a:gd name="connsiteX12" fmla="*/ 5240153 w 7498005"/>
              <a:gd name="connsiteY12" fmla="*/ 0 h 6698932"/>
            </a:gdLst>
            <a:rect l="l" t="t" r="r" b="b"/>
            <a:pathLst>
              <a:path w="7498005" h="6698932">
                <a:moveTo>
                  <a:pt x="5240153" y="0"/>
                </a:moveTo>
                <a:lnTo>
                  <a:pt x="2257875" y="0"/>
                </a:lnTo>
                <a:cubicBezTo>
                  <a:pt x="1983945" y="-2"/>
                  <a:pt x="1730838" y="146145"/>
                  <a:pt x="1593887" y="383381"/>
                </a:cubicBezTo>
                <a:lnTo>
                  <a:pt x="102653" y="2966085"/>
                </a:lnTo>
                <a:cubicBezTo>
                  <a:pt x="-34218" y="3203353"/>
                  <a:pt x="-34218" y="3495580"/>
                  <a:pt x="102653" y="3732848"/>
                </a:cubicBezTo>
                <a:lnTo>
                  <a:pt x="1593887" y="6315551"/>
                </a:lnTo>
                <a:cubicBezTo>
                  <a:pt x="1730838" y="6552790"/>
                  <a:pt x="1983945" y="6698933"/>
                  <a:pt x="2257875" y="6698933"/>
                </a:cubicBezTo>
                <a:lnTo>
                  <a:pt x="5240153" y="6698933"/>
                </a:lnTo>
                <a:cubicBezTo>
                  <a:pt x="5514082" y="6698933"/>
                  <a:pt x="5767190" y="6552790"/>
                  <a:pt x="5904140" y="6315551"/>
                </a:cubicBezTo>
                <a:lnTo>
                  <a:pt x="7395279" y="3732848"/>
                </a:lnTo>
                <a:cubicBezTo>
                  <a:pt x="7532248" y="3495609"/>
                  <a:pt x="7532248" y="3203324"/>
                  <a:pt x="7395279" y="2966085"/>
                </a:cubicBezTo>
                <a:lnTo>
                  <a:pt x="5904140" y="383381"/>
                </a:lnTo>
                <a:cubicBezTo>
                  <a:pt x="5767190" y="146145"/>
                  <a:pt x="5514082" y="-2"/>
                  <a:pt x="52401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w="50800" cap="flat">
            <a:noFill/>
            <a:miter/>
          </a:ln>
          <a:effectLst>
            <a:outerShdw dist="127000" blurRad="508000" dir="3000000" sx="102000" sy="102000" kx="0" ky="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/>
          </a:p>
        </p:txBody>
      </p:sp>
      <p:pic>
        <p:nvPicPr>
          <p:cNvPr id="8" name=""/>
          <p:cNvPicPr>
            <a:picLocks noChangeAspect="1"/>
          </p:cNvPicPr>
          <p:nvPr/>
        </p:nvPicPr>
        <p:blipFill>
          <a:blip r:embed="rId2">
            <a:alphaModFix amt="100000"/>
          </a:blip>
          <a:srcRect l="15592" t="2985" r="12841" b="1095"/>
          <a:stretch>
            <a:fillRect/>
          </a:stretch>
        </p:blipFill>
        <p:spPr>
          <a:xfrm rot="0" flipH="0" flipV="0">
            <a:off x="4276415" y="2012200"/>
            <a:ext cx="3626468" cy="3240000"/>
          </a:xfrm>
          <a:custGeom>
            <a:avLst/>
            <a:gdLst/>
            <a:rect l="l" t="t" r="r" b="b"/>
            <a:pathLst>
              <a:path w="3626468" h="3240000">
                <a:moveTo>
                  <a:pt x="1092039" y="1"/>
                </a:moveTo>
                <a:lnTo>
                  <a:pt x="2534440" y="1"/>
                </a:lnTo>
                <a:cubicBezTo>
                  <a:pt x="2666929" y="0"/>
                  <a:pt x="2789346" y="70685"/>
                  <a:pt x="2855583" y="185427"/>
                </a:cubicBezTo>
                <a:lnTo>
                  <a:pt x="3576784" y="1434574"/>
                </a:lnTo>
                <a:cubicBezTo>
                  <a:pt x="3643030" y="1549317"/>
                  <a:pt x="3643030" y="1690684"/>
                  <a:pt x="3576784" y="1805427"/>
                </a:cubicBezTo>
                <a:lnTo>
                  <a:pt x="2855583" y="3054573"/>
                </a:lnTo>
                <a:cubicBezTo>
                  <a:pt x="2789346" y="3169316"/>
                  <a:pt x="2666929" y="3240000"/>
                  <a:pt x="2534440" y="3240000"/>
                </a:cubicBezTo>
                <a:lnTo>
                  <a:pt x="1092039" y="3240000"/>
                </a:lnTo>
                <a:cubicBezTo>
                  <a:pt x="959551" y="3240000"/>
                  <a:pt x="837134" y="3169316"/>
                  <a:pt x="770897" y="3054573"/>
                </a:cubicBezTo>
                <a:lnTo>
                  <a:pt x="49650" y="1805427"/>
                </a:lnTo>
                <a:cubicBezTo>
                  <a:pt x="-16549" y="1690669"/>
                  <a:pt x="-16549" y="1549332"/>
                  <a:pt x="49650" y="1434574"/>
                </a:cubicBezTo>
                <a:lnTo>
                  <a:pt x="770897" y="185427"/>
                </a:lnTo>
                <a:cubicBezTo>
                  <a:pt x="837134" y="70685"/>
                  <a:pt x="959551" y="0"/>
                  <a:pt x="1092039" y="1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9" name="标题 1"/>
          <p:cNvSpPr txBox="1"/>
          <p:nvPr/>
        </p:nvSpPr>
        <p:spPr>
          <a:xfrm rot="0" flipH="0" flipV="0">
            <a:off x="1486090" y="2392654"/>
            <a:ext cx="1957100" cy="6796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Current Implementations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1060640" y="3181240"/>
            <a:ext cx="2808000" cy="15099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736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Imaging triage for stroke/bleeds; AI assist for mammography and lung nodule follow- up.
Behold.aiUses AI to help radiologists diagnose disease with radiology scans.
Prediction of Alzheimer’s disease: RSNA suggests AI can predict Alzheimer’s years earlier by identifying metabolic brain changes.
EHR- based early- warning scores for sepsis and heart failure decompensation.
Tumor profiling to select targeted therapies; pharmacogenomic dosing recommendations.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8729759" y="2387600"/>
            <a:ext cx="1969800" cy="684654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Next Steps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8310659" y="3181240"/>
            <a:ext cx="2808000" cy="15099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Start small (pilot), measure outcomes, train staff, expand responsibly.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Real-World Examples &amp; Next Steps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rot="0" flipH="0" flipV="0">
            <a:off x="0" y="-317"/>
            <a:ext cx="12192000" cy="6858635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10000"/>
                  <a:lumOff val="90000"/>
                </a:schemeClr>
              </a:gs>
            </a:gsLst>
            <a:lin ang="3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0" flipH="0" flipV="0">
            <a:off x="6659509" y="1749378"/>
            <a:ext cx="3217641" cy="2009142"/>
          </a:xfrm>
          <a:custGeom>
            <a:avLst/>
            <a:gdLst>
              <a:gd name="connsiteX0" fmla="*/ 1002244 w 3217641"/>
              <a:gd name="connsiteY0" fmla="*/ 0 h 2009142"/>
              <a:gd name="connsiteX1" fmla="*/ 2004488 w 3217641"/>
              <a:gd name="connsiteY1" fmla="*/ 1003018 h 2009142"/>
              <a:gd name="connsiteX2" fmla="*/ 1712813 w 3217641"/>
              <a:gd name="connsiteY2" fmla="*/ 1711031 h 2009142"/>
              <a:gd name="connsiteX3" fmla="*/ 1365286 w 3217641"/>
              <a:gd name="connsiteY3" fmla="*/ 1711031 h 2009142"/>
              <a:gd name="connsiteX4" fmla="*/ 1796592 w 3217641"/>
              <a:gd name="connsiteY4" fmla="*/ 1003018 h 2009142"/>
              <a:gd name="connsiteX5" fmla="*/ 1002244 w 3217641"/>
              <a:gd name="connsiteY5" fmla="*/ 208056 h 2009142"/>
              <a:gd name="connsiteX6" fmla="*/ 207896 w 3217641"/>
              <a:gd name="connsiteY6" fmla="*/ 1003018 h 2009142"/>
              <a:gd name="connsiteX7" fmla="*/ 1002244 w 3217641"/>
              <a:gd name="connsiteY7" fmla="*/ 1797980 h 2009142"/>
              <a:gd name="connsiteX8" fmla="*/ 1705201 w 3217641"/>
              <a:gd name="connsiteY8" fmla="*/ 1797980 h 2009142"/>
              <a:gd name="connsiteX9" fmla="*/ 1711270 w 3217641"/>
              <a:gd name="connsiteY9" fmla="*/ 1797980 h 2009142"/>
              <a:gd name="connsiteX10" fmla="*/ 1711270 w 3217641"/>
              <a:gd name="connsiteY10" fmla="*/ 1797980 h 2009142"/>
              <a:gd name="connsiteX11" fmla="*/ 1759656 w 3217641"/>
              <a:gd name="connsiteY11" fmla="*/ 1797980 h 2009142"/>
              <a:gd name="connsiteX12" fmla="*/ 3217641 w 3217641"/>
              <a:gd name="connsiteY12" fmla="*/ 1797980 h 2009142"/>
              <a:gd name="connsiteX13" fmla="*/ 2898040 w 3217641"/>
              <a:gd name="connsiteY13" fmla="*/ 2009142 h 2009142"/>
              <a:gd name="connsiteX14" fmla="*/ 2429919 w 3217641"/>
              <a:gd name="connsiteY14" fmla="*/ 2009142 h 2009142"/>
              <a:gd name="connsiteX15" fmla="*/ 2348912 w 3217641"/>
              <a:gd name="connsiteY15" fmla="*/ 2009142 h 2009142"/>
              <a:gd name="connsiteX16" fmla="*/ 2346282 w 3217641"/>
              <a:gd name="connsiteY16" fmla="*/ 2009142 h 2009142"/>
              <a:gd name="connsiteX17" fmla="*/ 2327870 w 3217641"/>
              <a:gd name="connsiteY17" fmla="*/ 2009142 h 2009142"/>
              <a:gd name="connsiteX18" fmla="*/ 2302865 w 3217641"/>
              <a:gd name="connsiteY18" fmla="*/ 2009142 h 2009142"/>
              <a:gd name="connsiteX19" fmla="*/ 2277896 w 3217641"/>
              <a:gd name="connsiteY19" fmla="*/ 2009142 h 2009142"/>
              <a:gd name="connsiteX20" fmla="*/ 2236142 w 3217641"/>
              <a:gd name="connsiteY20" fmla="*/ 2009142 h 2009142"/>
              <a:gd name="connsiteX21" fmla="*/ 2180579 w 3217641"/>
              <a:gd name="connsiteY21" fmla="*/ 2009142 h 2009142"/>
              <a:gd name="connsiteX22" fmla="*/ 2154682 w 3217641"/>
              <a:gd name="connsiteY22" fmla="*/ 2009142 h 2009142"/>
              <a:gd name="connsiteX23" fmla="*/ 2109234 w 3217641"/>
              <a:gd name="connsiteY23" fmla="*/ 2009142 h 2009142"/>
              <a:gd name="connsiteX24" fmla="*/ 2020136 w 3217641"/>
              <a:gd name="connsiteY24" fmla="*/ 2009142 h 2009142"/>
              <a:gd name="connsiteX25" fmla="*/ 1983742 w 3217641"/>
              <a:gd name="connsiteY25" fmla="*/ 2009142 h 2009142"/>
              <a:gd name="connsiteX26" fmla="*/ 1911311 w 3217641"/>
              <a:gd name="connsiteY26" fmla="*/ 2009142 h 2009142"/>
              <a:gd name="connsiteX27" fmla="*/ 1788420 w 3217641"/>
              <a:gd name="connsiteY27" fmla="*/ 2009142 h 2009142"/>
              <a:gd name="connsiteX28" fmla="*/ 1780787 w 3217641"/>
              <a:gd name="connsiteY28" fmla="*/ 2009142 h 2009142"/>
              <a:gd name="connsiteX29" fmla="*/ 1711270 w 3217641"/>
              <a:gd name="connsiteY29" fmla="*/ 2009142 h 2009142"/>
              <a:gd name="connsiteX30" fmla="*/ 1626590 w 3217641"/>
              <a:gd name="connsiteY30" fmla="*/ 2009142 h 2009142"/>
              <a:gd name="connsiteX31" fmla="*/ 1002244 w 3217641"/>
              <a:gd name="connsiteY31" fmla="*/ 2009142 h 2009142"/>
              <a:gd name="connsiteX32" fmla="*/ 356836 w 3217641"/>
              <a:gd name="connsiteY32" fmla="*/ 1773137 h 2009142"/>
              <a:gd name="connsiteX33" fmla="*/ 338218 w 3217641"/>
              <a:gd name="connsiteY33" fmla="*/ 1754506 h 2009142"/>
              <a:gd name="connsiteX34" fmla="*/ 0 w 3217641"/>
              <a:gd name="connsiteY34" fmla="*/ 1003018 h 2009142"/>
              <a:gd name="connsiteX35" fmla="*/ 1002244 w 3217641"/>
              <a:gd name="connsiteY35" fmla="*/ 0 h 2009142"/>
            </a:gdLst>
            <a:rect l="l" t="t" r="r" b="b"/>
            <a:pathLst>
              <a:path w="3217641" h="2009142">
                <a:moveTo>
                  <a:pt x="1002244" y="0"/>
                </a:moveTo>
                <a:cubicBezTo>
                  <a:pt x="1554564" y="0"/>
                  <a:pt x="2004488" y="450271"/>
                  <a:pt x="2004488" y="1003018"/>
                </a:cubicBezTo>
                <a:cubicBezTo>
                  <a:pt x="2004488" y="1270076"/>
                  <a:pt x="1898989" y="1524712"/>
                  <a:pt x="1712813" y="1711031"/>
                </a:cubicBezTo>
                <a:cubicBezTo>
                  <a:pt x="1712813" y="1711031"/>
                  <a:pt x="1712813" y="1711031"/>
                  <a:pt x="1365286" y="1711031"/>
                </a:cubicBezTo>
                <a:cubicBezTo>
                  <a:pt x="1622828" y="1577502"/>
                  <a:pt x="1796592" y="1310445"/>
                  <a:pt x="1796592" y="1003018"/>
                </a:cubicBezTo>
                <a:cubicBezTo>
                  <a:pt x="1796592" y="565168"/>
                  <a:pt x="1439756" y="208056"/>
                  <a:pt x="1002244" y="208056"/>
                </a:cubicBezTo>
                <a:cubicBezTo>
                  <a:pt x="564732" y="208056"/>
                  <a:pt x="207896" y="565168"/>
                  <a:pt x="207896" y="1003018"/>
                </a:cubicBezTo>
                <a:cubicBezTo>
                  <a:pt x="207896" y="1440868"/>
                  <a:pt x="564732" y="1797980"/>
                  <a:pt x="1002244" y="1797980"/>
                </a:cubicBezTo>
                <a:cubicBezTo>
                  <a:pt x="1002244" y="1797980"/>
                  <a:pt x="1002244" y="1797980"/>
                  <a:pt x="1705201" y="1797980"/>
                </a:cubicBezTo>
                <a:lnTo>
                  <a:pt x="1711270" y="1797980"/>
                </a:lnTo>
                <a:lnTo>
                  <a:pt x="1711270" y="1797980"/>
                </a:lnTo>
                <a:lnTo>
                  <a:pt x="1759656" y="1797980"/>
                </a:lnTo>
                <a:cubicBezTo>
                  <a:pt x="1967940" y="1797980"/>
                  <a:pt x="2384507" y="1797980"/>
                  <a:pt x="3217641" y="1797980"/>
                </a:cubicBezTo>
                <a:cubicBezTo>
                  <a:pt x="3099730" y="1850771"/>
                  <a:pt x="2991128" y="1922193"/>
                  <a:pt x="2898040" y="2009142"/>
                </a:cubicBezTo>
                <a:cubicBezTo>
                  <a:pt x="2898040" y="2009142"/>
                  <a:pt x="2898040" y="2009142"/>
                  <a:pt x="2429919" y="2009142"/>
                </a:cubicBezTo>
                <a:lnTo>
                  <a:pt x="2348912" y="2009142"/>
                </a:lnTo>
                <a:lnTo>
                  <a:pt x="2346282" y="2009142"/>
                </a:lnTo>
                <a:lnTo>
                  <a:pt x="2327870" y="2009142"/>
                </a:lnTo>
                <a:lnTo>
                  <a:pt x="2302865" y="2009142"/>
                </a:lnTo>
                <a:lnTo>
                  <a:pt x="2277896" y="2009142"/>
                </a:lnTo>
                <a:lnTo>
                  <a:pt x="2236142" y="2009142"/>
                </a:lnTo>
                <a:lnTo>
                  <a:pt x="2180579" y="2009142"/>
                </a:lnTo>
                <a:lnTo>
                  <a:pt x="2154682" y="2009142"/>
                </a:lnTo>
                <a:lnTo>
                  <a:pt x="2109234" y="2009142"/>
                </a:lnTo>
                <a:lnTo>
                  <a:pt x="2020136" y="2009142"/>
                </a:lnTo>
                <a:lnTo>
                  <a:pt x="1983742" y="2009142"/>
                </a:lnTo>
                <a:lnTo>
                  <a:pt x="1911311" y="2009142"/>
                </a:lnTo>
                <a:lnTo>
                  <a:pt x="1788420" y="2009142"/>
                </a:lnTo>
                <a:lnTo>
                  <a:pt x="1780787" y="2009142"/>
                </a:lnTo>
                <a:lnTo>
                  <a:pt x="1711270" y="2009142"/>
                </a:lnTo>
                <a:lnTo>
                  <a:pt x="1626590" y="2009142"/>
                </a:lnTo>
                <a:cubicBezTo>
                  <a:pt x="1459901" y="2009142"/>
                  <a:pt x="1254744" y="2009142"/>
                  <a:pt x="1002244" y="2009142"/>
                </a:cubicBezTo>
                <a:cubicBezTo>
                  <a:pt x="766422" y="2009142"/>
                  <a:pt x="536805" y="1925299"/>
                  <a:pt x="356836" y="1773137"/>
                </a:cubicBezTo>
                <a:cubicBezTo>
                  <a:pt x="356836" y="1773137"/>
                  <a:pt x="356836" y="1773137"/>
                  <a:pt x="338218" y="1754506"/>
                </a:cubicBezTo>
                <a:cubicBezTo>
                  <a:pt x="124117" y="1565081"/>
                  <a:pt x="0" y="1291813"/>
                  <a:pt x="0" y="1003018"/>
                </a:cubicBezTo>
                <a:cubicBezTo>
                  <a:pt x="0" y="450271"/>
                  <a:pt x="449923" y="0"/>
                  <a:pt x="1002244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0" flipH="0" flipV="0">
            <a:off x="4056120" y="3547780"/>
            <a:ext cx="3221520" cy="2009142"/>
          </a:xfrm>
          <a:custGeom>
            <a:avLst/>
            <a:gdLst>
              <a:gd name="connsiteX0" fmla="*/ 1002535 w 3221520"/>
              <a:gd name="connsiteY0" fmla="*/ 0 h 2009142"/>
              <a:gd name="connsiteX1" fmla="*/ 1572135 w 3221520"/>
              <a:gd name="connsiteY1" fmla="*/ 0 h 2009142"/>
              <a:gd name="connsiteX2" fmla="*/ 1650678 w 3221520"/>
              <a:gd name="connsiteY2" fmla="*/ 0 h 2009142"/>
              <a:gd name="connsiteX3" fmla="*/ 1664726 w 3221520"/>
              <a:gd name="connsiteY3" fmla="*/ 0 h 2009142"/>
              <a:gd name="connsiteX4" fmla="*/ 1726732 w 3221520"/>
              <a:gd name="connsiteY4" fmla="*/ 0 h 2009142"/>
              <a:gd name="connsiteX5" fmla="*/ 1728469 w 3221520"/>
              <a:gd name="connsiteY5" fmla="*/ 0 h 2009142"/>
              <a:gd name="connsiteX6" fmla="*/ 1812550 w 3221520"/>
              <a:gd name="connsiteY6" fmla="*/ 0 h 2009142"/>
              <a:gd name="connsiteX7" fmla="*/ 1907039 w 3221520"/>
              <a:gd name="connsiteY7" fmla="*/ 0 h 2009142"/>
              <a:gd name="connsiteX8" fmla="*/ 1919785 w 3221520"/>
              <a:gd name="connsiteY8" fmla="*/ 0 h 2009142"/>
              <a:gd name="connsiteX9" fmla="*/ 2052989 w 3221520"/>
              <a:gd name="connsiteY9" fmla="*/ 0 h 2009142"/>
              <a:gd name="connsiteX10" fmla="*/ 2115035 w 3221520"/>
              <a:gd name="connsiteY10" fmla="*/ 0 h 2009142"/>
              <a:gd name="connsiteX11" fmla="*/ 2214980 w 3221520"/>
              <a:gd name="connsiteY11" fmla="*/ 0 h 2009142"/>
              <a:gd name="connsiteX12" fmla="*/ 2352698 w 3221520"/>
              <a:gd name="connsiteY12" fmla="*/ 0 h 2009142"/>
              <a:gd name="connsiteX13" fmla="*/ 2408572 w 3221520"/>
              <a:gd name="connsiteY13" fmla="*/ 0 h 2009142"/>
              <a:gd name="connsiteX14" fmla="*/ 2901826 w 3221520"/>
              <a:gd name="connsiteY14" fmla="*/ 0 h 2009142"/>
              <a:gd name="connsiteX15" fmla="*/ 2923553 w 3221520"/>
              <a:gd name="connsiteY15" fmla="*/ 21737 h 2009142"/>
              <a:gd name="connsiteX16" fmla="*/ 2945280 w 3221520"/>
              <a:gd name="connsiteY16" fmla="*/ 40369 h 2009142"/>
              <a:gd name="connsiteX17" fmla="*/ 3221520 w 3221520"/>
              <a:gd name="connsiteY17" fmla="*/ 211162 h 2009142"/>
              <a:gd name="connsiteX18" fmla="*/ 1845601 w 3221520"/>
              <a:gd name="connsiteY18" fmla="*/ 211162 h 2009142"/>
              <a:gd name="connsiteX19" fmla="*/ 1650678 w 3221520"/>
              <a:gd name="connsiteY19" fmla="*/ 211162 h 2009142"/>
              <a:gd name="connsiteX20" fmla="*/ 1650678 w 3221520"/>
              <a:gd name="connsiteY20" fmla="*/ 211162 h 2009142"/>
              <a:gd name="connsiteX21" fmla="*/ 1553719 w 3221520"/>
              <a:gd name="connsiteY21" fmla="*/ 211162 h 2009142"/>
              <a:gd name="connsiteX22" fmla="*/ 1002535 w 3221520"/>
              <a:gd name="connsiteY22" fmla="*/ 211162 h 2009142"/>
              <a:gd name="connsiteX23" fmla="*/ 207956 w 3221520"/>
              <a:gd name="connsiteY23" fmla="*/ 1006124 h 2009142"/>
              <a:gd name="connsiteX24" fmla="*/ 1002535 w 3221520"/>
              <a:gd name="connsiteY24" fmla="*/ 1801086 h 2009142"/>
              <a:gd name="connsiteX25" fmla="*/ 1800218 w 3221520"/>
              <a:gd name="connsiteY25" fmla="*/ 1006124 h 2009142"/>
              <a:gd name="connsiteX26" fmla="*/ 1365683 w 3221520"/>
              <a:gd name="connsiteY26" fmla="*/ 298111 h 2009142"/>
              <a:gd name="connsiteX27" fmla="*/ 1716415 w 3221520"/>
              <a:gd name="connsiteY27" fmla="*/ 298111 h 2009142"/>
              <a:gd name="connsiteX28" fmla="*/ 2008174 w 3221520"/>
              <a:gd name="connsiteY28" fmla="*/ 1006124 h 2009142"/>
              <a:gd name="connsiteX29" fmla="*/ 1002535 w 3221520"/>
              <a:gd name="connsiteY29" fmla="*/ 2009142 h 2009142"/>
              <a:gd name="connsiteX30" fmla="*/ 0 w 3221520"/>
              <a:gd name="connsiteY30" fmla="*/ 1006124 h 2009142"/>
              <a:gd name="connsiteX31" fmla="*/ 1002535 w 3221520"/>
              <a:gd name="connsiteY31" fmla="*/ 0 h 2009142"/>
            </a:gdLst>
            <a:rect l="l" t="t" r="r" b="b"/>
            <a:pathLst>
              <a:path w="3221520" h="2009142">
                <a:moveTo>
                  <a:pt x="1002535" y="0"/>
                </a:moveTo>
                <a:cubicBezTo>
                  <a:pt x="1002535" y="0"/>
                  <a:pt x="1002535" y="0"/>
                  <a:pt x="1572135" y="0"/>
                </a:cubicBezTo>
                <a:lnTo>
                  <a:pt x="1650678" y="0"/>
                </a:lnTo>
                <a:lnTo>
                  <a:pt x="1664726" y="0"/>
                </a:lnTo>
                <a:lnTo>
                  <a:pt x="1726732" y="0"/>
                </a:lnTo>
                <a:lnTo>
                  <a:pt x="1728469" y="0"/>
                </a:lnTo>
                <a:lnTo>
                  <a:pt x="1812550" y="0"/>
                </a:lnTo>
                <a:lnTo>
                  <a:pt x="1907039" y="0"/>
                </a:lnTo>
                <a:lnTo>
                  <a:pt x="1919785" y="0"/>
                </a:lnTo>
                <a:lnTo>
                  <a:pt x="2052989" y="0"/>
                </a:lnTo>
                <a:lnTo>
                  <a:pt x="2115035" y="0"/>
                </a:lnTo>
                <a:lnTo>
                  <a:pt x="2214980" y="0"/>
                </a:lnTo>
                <a:lnTo>
                  <a:pt x="2352698" y="0"/>
                </a:lnTo>
                <a:lnTo>
                  <a:pt x="2408572" y="0"/>
                </a:lnTo>
                <a:cubicBezTo>
                  <a:pt x="2548793" y="0"/>
                  <a:pt x="2711960" y="0"/>
                  <a:pt x="2901826" y="0"/>
                </a:cubicBezTo>
                <a:cubicBezTo>
                  <a:pt x="2908034" y="9316"/>
                  <a:pt x="2917345" y="15527"/>
                  <a:pt x="2923553" y="21737"/>
                </a:cubicBezTo>
                <a:cubicBezTo>
                  <a:pt x="2923553" y="21737"/>
                  <a:pt x="2923553" y="21737"/>
                  <a:pt x="2945280" y="40369"/>
                </a:cubicBezTo>
                <a:cubicBezTo>
                  <a:pt x="3029083" y="111792"/>
                  <a:pt x="3122198" y="167687"/>
                  <a:pt x="3221520" y="211162"/>
                </a:cubicBezTo>
                <a:cubicBezTo>
                  <a:pt x="3221520" y="211162"/>
                  <a:pt x="3221520" y="211162"/>
                  <a:pt x="1845601" y="211162"/>
                </a:cubicBezTo>
                <a:lnTo>
                  <a:pt x="1650678" y="211162"/>
                </a:lnTo>
                <a:lnTo>
                  <a:pt x="1650678" y="211162"/>
                </a:lnTo>
                <a:lnTo>
                  <a:pt x="1553719" y="211162"/>
                </a:lnTo>
                <a:cubicBezTo>
                  <a:pt x="1393908" y="211162"/>
                  <a:pt x="1211267" y="211162"/>
                  <a:pt x="1002535" y="211162"/>
                </a:cubicBezTo>
                <a:cubicBezTo>
                  <a:pt x="564896" y="211162"/>
                  <a:pt x="207956" y="568274"/>
                  <a:pt x="207956" y="1006124"/>
                </a:cubicBezTo>
                <a:cubicBezTo>
                  <a:pt x="207956" y="1443974"/>
                  <a:pt x="564896" y="1801086"/>
                  <a:pt x="1002535" y="1801086"/>
                </a:cubicBezTo>
                <a:cubicBezTo>
                  <a:pt x="1443278" y="1801086"/>
                  <a:pt x="1800218" y="1443974"/>
                  <a:pt x="1800218" y="1006124"/>
                </a:cubicBezTo>
                <a:cubicBezTo>
                  <a:pt x="1800218" y="698697"/>
                  <a:pt x="1623300" y="431640"/>
                  <a:pt x="1365683" y="298111"/>
                </a:cubicBezTo>
                <a:lnTo>
                  <a:pt x="1716415" y="298111"/>
                </a:lnTo>
                <a:cubicBezTo>
                  <a:pt x="1902644" y="484430"/>
                  <a:pt x="2008174" y="739066"/>
                  <a:pt x="2008174" y="1006124"/>
                </a:cubicBezTo>
                <a:cubicBezTo>
                  <a:pt x="2008174" y="1558871"/>
                  <a:pt x="1558120" y="2009142"/>
                  <a:pt x="1002535" y="2009142"/>
                </a:cubicBezTo>
                <a:cubicBezTo>
                  <a:pt x="450055" y="2009142"/>
                  <a:pt x="0" y="1558871"/>
                  <a:pt x="0" y="1006124"/>
                </a:cubicBezTo>
                <a:cubicBezTo>
                  <a:pt x="0" y="450272"/>
                  <a:pt x="450055" y="0"/>
                  <a:pt x="100253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0" flipH="0" flipV="0">
            <a:off x="9268766" y="3547780"/>
            <a:ext cx="4024430" cy="2009142"/>
          </a:xfrm>
          <a:custGeom>
            <a:avLst/>
            <a:gdLst>
              <a:gd name="connsiteX0" fmla="*/ 1121672 w 4503568"/>
              <a:gd name="connsiteY0" fmla="*/ 0 h 2248345"/>
              <a:gd name="connsiteX1" fmla="*/ 3149709 w 4503568"/>
              <a:gd name="connsiteY1" fmla="*/ 0 h 2248345"/>
              <a:gd name="connsiteX2" fmla="*/ 3149709 w 4503568"/>
              <a:gd name="connsiteY2" fmla="*/ 445 h 2248345"/>
              <a:gd name="connsiteX3" fmla="*/ 4503568 w 4503568"/>
              <a:gd name="connsiteY3" fmla="*/ 445 h 2248345"/>
              <a:gd name="connsiteX4" fmla="*/ 4503568 w 4503568"/>
              <a:gd name="connsiteY4" fmla="*/ 235395 h 2248345"/>
              <a:gd name="connsiteX5" fmla="*/ 3149709 w 4503568"/>
              <a:gd name="connsiteY5" fmla="*/ 235395 h 2248345"/>
              <a:gd name="connsiteX6" fmla="*/ 3149709 w 4503568"/>
              <a:gd name="connsiteY6" fmla="*/ 236302 h 2248345"/>
              <a:gd name="connsiteX7" fmla="*/ 1121672 w 4503568"/>
              <a:gd name="connsiteY7" fmla="*/ 236302 h 2248345"/>
              <a:gd name="connsiteX8" fmla="*/ 232669 w 4503568"/>
              <a:gd name="connsiteY8" fmla="*/ 1125910 h 2248345"/>
              <a:gd name="connsiteX9" fmla="*/ 1121672 w 4503568"/>
              <a:gd name="connsiteY9" fmla="*/ 2015518 h 2248345"/>
              <a:gd name="connsiteX10" fmla="*/ 2010674 w 4503568"/>
              <a:gd name="connsiteY10" fmla="*/ 1125910 h 2248345"/>
              <a:gd name="connsiteX11" fmla="*/ 1527974 w 4503568"/>
              <a:gd name="connsiteY11" fmla="*/ 333603 h 2248345"/>
              <a:gd name="connsiteX12" fmla="*/ 1916912 w 4503568"/>
              <a:gd name="connsiteY12" fmla="*/ 333603 h 2248345"/>
              <a:gd name="connsiteX13" fmla="*/ 2246816 w 4503568"/>
              <a:gd name="connsiteY13" fmla="*/ 1125910 h 2248345"/>
              <a:gd name="connsiteX14" fmla="*/ 1121672 w 4503568"/>
              <a:gd name="connsiteY14" fmla="*/ 2248345 h 2248345"/>
              <a:gd name="connsiteX15" fmla="*/ 0 w 4503568"/>
              <a:gd name="connsiteY15" fmla="*/ 1125910 h 2248345"/>
              <a:gd name="connsiteX16" fmla="*/ 1121672 w 4503568"/>
              <a:gd name="connsiteY16" fmla="*/ 0 h 2248345"/>
            </a:gdLst>
            <a:rect l="l" t="t" r="r" b="b"/>
            <a:pathLst>
              <a:path w="4503568" h="2248345">
                <a:moveTo>
                  <a:pt x="1121672" y="0"/>
                </a:moveTo>
                <a:cubicBezTo>
                  <a:pt x="1121672" y="0"/>
                  <a:pt x="1121672" y="0"/>
                  <a:pt x="3149709" y="0"/>
                </a:cubicBezTo>
                <a:lnTo>
                  <a:pt x="3149709" y="445"/>
                </a:lnTo>
                <a:lnTo>
                  <a:pt x="4503568" y="445"/>
                </a:lnTo>
                <a:lnTo>
                  <a:pt x="4503568" y="235395"/>
                </a:lnTo>
                <a:lnTo>
                  <a:pt x="3149709" y="235395"/>
                </a:lnTo>
                <a:lnTo>
                  <a:pt x="3149709" y="236302"/>
                </a:lnTo>
                <a:lnTo>
                  <a:pt x="1121672" y="236302"/>
                </a:lnTo>
                <a:cubicBezTo>
                  <a:pt x="632025" y="236302"/>
                  <a:pt x="232669" y="635931"/>
                  <a:pt x="232669" y="1125910"/>
                </a:cubicBezTo>
                <a:cubicBezTo>
                  <a:pt x="232669" y="1615890"/>
                  <a:pt x="632025" y="2015518"/>
                  <a:pt x="1121672" y="2015518"/>
                </a:cubicBezTo>
                <a:cubicBezTo>
                  <a:pt x="1614790" y="2015518"/>
                  <a:pt x="2010674" y="1615890"/>
                  <a:pt x="2010674" y="1125910"/>
                </a:cubicBezTo>
                <a:cubicBezTo>
                  <a:pt x="2010674" y="781882"/>
                  <a:pt x="1816205" y="483030"/>
                  <a:pt x="1527974" y="333603"/>
                </a:cubicBezTo>
                <a:cubicBezTo>
                  <a:pt x="1527974" y="333603"/>
                  <a:pt x="1527974" y="333603"/>
                  <a:pt x="1916912" y="333603"/>
                </a:cubicBezTo>
                <a:cubicBezTo>
                  <a:pt x="2128745" y="542105"/>
                  <a:pt x="2246816" y="827058"/>
                  <a:pt x="2246816" y="1125910"/>
                </a:cubicBezTo>
                <a:cubicBezTo>
                  <a:pt x="2246816" y="1744466"/>
                  <a:pt x="1743279" y="2248345"/>
                  <a:pt x="1121672" y="2248345"/>
                </a:cubicBezTo>
                <a:cubicBezTo>
                  <a:pt x="503537" y="2248345"/>
                  <a:pt x="0" y="1744466"/>
                  <a:pt x="0" y="1125910"/>
                </a:cubicBezTo>
                <a:cubicBezTo>
                  <a:pt x="0" y="503880"/>
                  <a:pt x="503537" y="0"/>
                  <a:pt x="1121672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0" flipH="0" flipV="0">
            <a:off x="-681930" y="3547780"/>
            <a:ext cx="2711185" cy="211162"/>
          </a:xfrm>
          <a:custGeom>
            <a:avLst/>
            <a:gdLst>
              <a:gd name="connsiteX0" fmla="*/ 0 w 3033971"/>
              <a:gd name="connsiteY0" fmla="*/ 0 h 236302"/>
              <a:gd name="connsiteX1" fmla="*/ 1969260 w 3033971"/>
              <a:gd name="connsiteY1" fmla="*/ 0 h 236302"/>
              <a:gd name="connsiteX2" fmla="*/ 1975723 w 3033971"/>
              <a:gd name="connsiteY2" fmla="*/ 0 h 236302"/>
              <a:gd name="connsiteX3" fmla="*/ 2154012 w 3033971"/>
              <a:gd name="connsiteY3" fmla="*/ 0 h 236302"/>
              <a:gd name="connsiteX4" fmla="*/ 2676215 w 3033971"/>
              <a:gd name="connsiteY4" fmla="*/ 0 h 236302"/>
              <a:gd name="connsiteX5" fmla="*/ 2700529 w 3033971"/>
              <a:gd name="connsiteY5" fmla="*/ 24325 h 236302"/>
              <a:gd name="connsiteX6" fmla="*/ 2724842 w 3033971"/>
              <a:gd name="connsiteY6" fmla="*/ 45175 h 236302"/>
              <a:gd name="connsiteX7" fmla="*/ 3033971 w 3033971"/>
              <a:gd name="connsiteY7" fmla="*/ 236302 h 236302"/>
              <a:gd name="connsiteX8" fmla="*/ 2611122 w 3033971"/>
              <a:gd name="connsiteY8" fmla="*/ 236302 h 236302"/>
              <a:gd name="connsiteX9" fmla="*/ 2154012 w 3033971"/>
              <a:gd name="connsiteY9" fmla="*/ 236302 h 236302"/>
              <a:gd name="connsiteX10" fmla="*/ 2031662 w 3033971"/>
              <a:gd name="connsiteY10" fmla="*/ 236302 h 236302"/>
              <a:gd name="connsiteX11" fmla="*/ 1969260 w 3033971"/>
              <a:gd name="connsiteY11" fmla="*/ 236302 h 236302"/>
              <a:gd name="connsiteX12" fmla="*/ 0 w 3033971"/>
              <a:gd name="connsiteY12" fmla="*/ 236302 h 236302"/>
            </a:gdLst>
            <a:rect l="l" t="t" r="r" b="b"/>
            <a:pathLst>
              <a:path w="3033971" h="236302">
                <a:moveTo>
                  <a:pt x="0" y="0"/>
                </a:moveTo>
                <a:lnTo>
                  <a:pt x="1969260" y="0"/>
                </a:lnTo>
                <a:lnTo>
                  <a:pt x="1975723" y="0"/>
                </a:lnTo>
                <a:lnTo>
                  <a:pt x="2154012" y="0"/>
                </a:lnTo>
                <a:lnTo>
                  <a:pt x="2676215" y="0"/>
                </a:lnTo>
                <a:cubicBezTo>
                  <a:pt x="2683162" y="10425"/>
                  <a:pt x="2693582" y="17375"/>
                  <a:pt x="2700529" y="24325"/>
                </a:cubicBezTo>
                <a:cubicBezTo>
                  <a:pt x="2700529" y="24325"/>
                  <a:pt x="2700529" y="24325"/>
                  <a:pt x="2724842" y="45175"/>
                </a:cubicBezTo>
                <a:cubicBezTo>
                  <a:pt x="2818623" y="125101"/>
                  <a:pt x="2922824" y="187652"/>
                  <a:pt x="3033971" y="236302"/>
                </a:cubicBezTo>
                <a:cubicBezTo>
                  <a:pt x="3033971" y="236302"/>
                  <a:pt x="3033971" y="236302"/>
                  <a:pt x="2611122" y="236302"/>
                </a:cubicBezTo>
                <a:lnTo>
                  <a:pt x="2154012" y="236302"/>
                </a:lnTo>
                <a:lnTo>
                  <a:pt x="2031662" y="236302"/>
                </a:lnTo>
                <a:lnTo>
                  <a:pt x="1969260" y="236302"/>
                </a:lnTo>
                <a:lnTo>
                  <a:pt x="0" y="236302"/>
                </a:ln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0" flipH="0" flipV="0">
            <a:off x="1458231" y="1749378"/>
            <a:ext cx="3217641" cy="2009142"/>
          </a:xfrm>
          <a:custGeom>
            <a:avLst/>
            <a:gdLst>
              <a:gd name="connsiteX0" fmla="*/ 1002244 w 3217641"/>
              <a:gd name="connsiteY0" fmla="*/ 0 h 2009142"/>
              <a:gd name="connsiteX1" fmla="*/ 2004488 w 3217641"/>
              <a:gd name="connsiteY1" fmla="*/ 1003018 h 2009142"/>
              <a:gd name="connsiteX2" fmla="*/ 1712813 w 3217641"/>
              <a:gd name="connsiteY2" fmla="*/ 1711031 h 2009142"/>
              <a:gd name="connsiteX3" fmla="*/ 1365286 w 3217641"/>
              <a:gd name="connsiteY3" fmla="*/ 1711031 h 2009142"/>
              <a:gd name="connsiteX4" fmla="*/ 1796592 w 3217641"/>
              <a:gd name="connsiteY4" fmla="*/ 1003018 h 2009142"/>
              <a:gd name="connsiteX5" fmla="*/ 1002244 w 3217641"/>
              <a:gd name="connsiteY5" fmla="*/ 208057 h 2009142"/>
              <a:gd name="connsiteX6" fmla="*/ 207896 w 3217641"/>
              <a:gd name="connsiteY6" fmla="*/ 1003018 h 2009142"/>
              <a:gd name="connsiteX7" fmla="*/ 1002244 w 3217641"/>
              <a:gd name="connsiteY7" fmla="*/ 1797980 h 2009142"/>
              <a:gd name="connsiteX8" fmla="*/ 1543700 w 3217641"/>
              <a:gd name="connsiteY8" fmla="*/ 1797980 h 2009142"/>
              <a:gd name="connsiteX9" fmla="*/ 1669279 w 3217641"/>
              <a:gd name="connsiteY9" fmla="*/ 1797980 h 2009142"/>
              <a:gd name="connsiteX10" fmla="*/ 1669279 w 3217641"/>
              <a:gd name="connsiteY10" fmla="*/ 1797980 h 2009142"/>
              <a:gd name="connsiteX11" fmla="*/ 1690906 w 3217641"/>
              <a:gd name="connsiteY11" fmla="*/ 1797980 h 2009142"/>
              <a:gd name="connsiteX12" fmla="*/ 3217641 w 3217641"/>
              <a:gd name="connsiteY12" fmla="*/ 1797980 h 2009142"/>
              <a:gd name="connsiteX13" fmla="*/ 2898040 w 3217641"/>
              <a:gd name="connsiteY13" fmla="*/ 2009142 h 2009142"/>
              <a:gd name="connsiteX14" fmla="*/ 2429919 w 3217641"/>
              <a:gd name="connsiteY14" fmla="*/ 2009142 h 2009142"/>
              <a:gd name="connsiteX15" fmla="*/ 2348912 w 3217641"/>
              <a:gd name="connsiteY15" fmla="*/ 2009142 h 2009142"/>
              <a:gd name="connsiteX16" fmla="*/ 2327871 w 3217641"/>
              <a:gd name="connsiteY16" fmla="*/ 2009142 h 2009142"/>
              <a:gd name="connsiteX17" fmla="*/ 2302866 w 3217641"/>
              <a:gd name="connsiteY17" fmla="*/ 2009142 h 2009142"/>
              <a:gd name="connsiteX18" fmla="*/ 2277897 w 3217641"/>
              <a:gd name="connsiteY18" fmla="*/ 2009142 h 2009142"/>
              <a:gd name="connsiteX19" fmla="*/ 2180579 w 3217641"/>
              <a:gd name="connsiteY19" fmla="*/ 2009142 h 2009142"/>
              <a:gd name="connsiteX20" fmla="*/ 2154681 w 3217641"/>
              <a:gd name="connsiteY20" fmla="*/ 2009142 h 2009142"/>
              <a:gd name="connsiteX21" fmla="*/ 2109234 w 3217641"/>
              <a:gd name="connsiteY21" fmla="*/ 2009142 h 2009142"/>
              <a:gd name="connsiteX22" fmla="*/ 2020136 w 3217641"/>
              <a:gd name="connsiteY22" fmla="*/ 2009142 h 2009142"/>
              <a:gd name="connsiteX23" fmla="*/ 1983741 w 3217641"/>
              <a:gd name="connsiteY23" fmla="*/ 2009142 h 2009142"/>
              <a:gd name="connsiteX24" fmla="*/ 1911311 w 3217641"/>
              <a:gd name="connsiteY24" fmla="*/ 2009142 h 2009142"/>
              <a:gd name="connsiteX25" fmla="*/ 1788420 w 3217641"/>
              <a:gd name="connsiteY25" fmla="*/ 2009142 h 2009142"/>
              <a:gd name="connsiteX26" fmla="*/ 1780786 w 3217641"/>
              <a:gd name="connsiteY26" fmla="*/ 2009142 h 2009142"/>
              <a:gd name="connsiteX27" fmla="*/ 1669279 w 3217641"/>
              <a:gd name="connsiteY27" fmla="*/ 2009142 h 2009142"/>
              <a:gd name="connsiteX28" fmla="*/ 1626590 w 3217641"/>
              <a:gd name="connsiteY28" fmla="*/ 2009142 h 2009142"/>
              <a:gd name="connsiteX29" fmla="*/ 1002244 w 3217641"/>
              <a:gd name="connsiteY29" fmla="*/ 2009142 h 2009142"/>
              <a:gd name="connsiteX30" fmla="*/ 356836 w 3217641"/>
              <a:gd name="connsiteY30" fmla="*/ 1773138 h 2009142"/>
              <a:gd name="connsiteX31" fmla="*/ 338219 w 3217641"/>
              <a:gd name="connsiteY31" fmla="*/ 1754506 h 2009142"/>
              <a:gd name="connsiteX32" fmla="*/ 0 w 3217641"/>
              <a:gd name="connsiteY32" fmla="*/ 1003018 h 2009142"/>
              <a:gd name="connsiteX33" fmla="*/ 1002244 w 3217641"/>
              <a:gd name="connsiteY33" fmla="*/ 0 h 2009142"/>
            </a:gdLst>
            <a:rect l="l" t="t" r="r" b="b"/>
            <a:pathLst>
              <a:path w="3217641" h="2009142">
                <a:moveTo>
                  <a:pt x="1002244" y="0"/>
                </a:moveTo>
                <a:cubicBezTo>
                  <a:pt x="1554564" y="0"/>
                  <a:pt x="2004488" y="450272"/>
                  <a:pt x="2004488" y="1003018"/>
                </a:cubicBezTo>
                <a:cubicBezTo>
                  <a:pt x="2004488" y="1270076"/>
                  <a:pt x="1898989" y="1524712"/>
                  <a:pt x="1712813" y="1711031"/>
                </a:cubicBezTo>
                <a:cubicBezTo>
                  <a:pt x="1712813" y="1711031"/>
                  <a:pt x="1712813" y="1711031"/>
                  <a:pt x="1365286" y="1711031"/>
                </a:cubicBezTo>
                <a:cubicBezTo>
                  <a:pt x="1622828" y="1577503"/>
                  <a:pt x="1796592" y="1310445"/>
                  <a:pt x="1796592" y="1003018"/>
                </a:cubicBezTo>
                <a:cubicBezTo>
                  <a:pt x="1796592" y="565168"/>
                  <a:pt x="1439756" y="208057"/>
                  <a:pt x="1002244" y="208057"/>
                </a:cubicBezTo>
                <a:cubicBezTo>
                  <a:pt x="564732" y="208057"/>
                  <a:pt x="207896" y="565168"/>
                  <a:pt x="207896" y="1003018"/>
                </a:cubicBezTo>
                <a:cubicBezTo>
                  <a:pt x="207896" y="1440869"/>
                  <a:pt x="564732" y="1797980"/>
                  <a:pt x="1002244" y="1797980"/>
                </a:cubicBezTo>
                <a:cubicBezTo>
                  <a:pt x="1002244" y="1797980"/>
                  <a:pt x="1002244" y="1797980"/>
                  <a:pt x="1543700" y="1797980"/>
                </a:cubicBezTo>
                <a:lnTo>
                  <a:pt x="1669279" y="1797980"/>
                </a:lnTo>
                <a:lnTo>
                  <a:pt x="1669279" y="1797980"/>
                </a:lnTo>
                <a:lnTo>
                  <a:pt x="1690906" y="1797980"/>
                </a:lnTo>
                <a:cubicBezTo>
                  <a:pt x="1870306" y="1797980"/>
                  <a:pt x="2280365" y="1797980"/>
                  <a:pt x="3217641" y="1797980"/>
                </a:cubicBezTo>
                <a:cubicBezTo>
                  <a:pt x="3099730" y="1850771"/>
                  <a:pt x="2991128" y="1922193"/>
                  <a:pt x="2898040" y="2009142"/>
                </a:cubicBezTo>
                <a:cubicBezTo>
                  <a:pt x="2898040" y="2009142"/>
                  <a:pt x="2898040" y="2009142"/>
                  <a:pt x="2429919" y="2009142"/>
                </a:cubicBezTo>
                <a:lnTo>
                  <a:pt x="2348912" y="2009142"/>
                </a:lnTo>
                <a:cubicBezTo>
                  <a:pt x="2348912" y="2009142"/>
                  <a:pt x="2348912" y="2009142"/>
                  <a:pt x="2327871" y="2009142"/>
                </a:cubicBezTo>
                <a:lnTo>
                  <a:pt x="2302866" y="2009142"/>
                </a:lnTo>
                <a:lnTo>
                  <a:pt x="2277897" y="2009142"/>
                </a:lnTo>
                <a:cubicBezTo>
                  <a:pt x="2254225" y="2009142"/>
                  <a:pt x="2222662" y="2009142"/>
                  <a:pt x="2180579" y="2009142"/>
                </a:cubicBezTo>
                <a:lnTo>
                  <a:pt x="2154681" y="2009142"/>
                </a:lnTo>
                <a:lnTo>
                  <a:pt x="2109234" y="2009142"/>
                </a:lnTo>
                <a:cubicBezTo>
                  <a:pt x="2082603" y="2009142"/>
                  <a:pt x="2053013" y="2009142"/>
                  <a:pt x="2020136" y="2009142"/>
                </a:cubicBezTo>
                <a:lnTo>
                  <a:pt x="1983741" y="2009142"/>
                </a:lnTo>
                <a:lnTo>
                  <a:pt x="1911311" y="2009142"/>
                </a:lnTo>
                <a:lnTo>
                  <a:pt x="1788420" y="2009142"/>
                </a:lnTo>
                <a:lnTo>
                  <a:pt x="1780786" y="2009142"/>
                </a:lnTo>
                <a:lnTo>
                  <a:pt x="1669279" y="2009142"/>
                </a:lnTo>
                <a:lnTo>
                  <a:pt x="1626590" y="2009142"/>
                </a:lnTo>
                <a:cubicBezTo>
                  <a:pt x="1459901" y="2009142"/>
                  <a:pt x="1254744" y="2009142"/>
                  <a:pt x="1002244" y="2009142"/>
                </a:cubicBezTo>
                <a:cubicBezTo>
                  <a:pt x="766422" y="2009142"/>
                  <a:pt x="536806" y="1925299"/>
                  <a:pt x="356836" y="1773138"/>
                </a:cubicBezTo>
                <a:cubicBezTo>
                  <a:pt x="356836" y="1773138"/>
                  <a:pt x="356836" y="1773138"/>
                  <a:pt x="338219" y="1754506"/>
                </a:cubicBezTo>
                <a:cubicBezTo>
                  <a:pt x="124117" y="1565081"/>
                  <a:pt x="0" y="1291813"/>
                  <a:pt x="0" y="1003018"/>
                </a:cubicBezTo>
                <a:cubicBezTo>
                  <a:pt x="0" y="450272"/>
                  <a:pt x="449924" y="0"/>
                  <a:pt x="1002244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0" flipH="0" flipV="0">
            <a:off x="2220785" y="2452534"/>
            <a:ext cx="579733" cy="62799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0" flipH="0" flipV="0">
            <a:off x="7361173" y="2413763"/>
            <a:ext cx="643692" cy="643785"/>
          </a:xfrm>
          <a:custGeom>
            <a:avLst/>
            <a:gdLst>
              <a:gd name="connsiteX0" fmla="*/ 579031 w 719895"/>
              <a:gd name="connsiteY0" fmla="*/ 554022 h 720000"/>
              <a:gd name="connsiteX1" fmla="*/ 596778 w 719895"/>
              <a:gd name="connsiteY1" fmla="*/ 561368 h 720000"/>
              <a:gd name="connsiteX2" fmla="*/ 712550 w 719895"/>
              <a:gd name="connsiteY2" fmla="*/ 677140 h 720000"/>
              <a:gd name="connsiteX3" fmla="*/ 712550 w 719895"/>
              <a:gd name="connsiteY3" fmla="*/ 712634 h 720000"/>
              <a:gd name="connsiteX4" fmla="*/ 694887 w 719895"/>
              <a:gd name="connsiteY4" fmla="*/ 720000 h 720000"/>
              <a:gd name="connsiteX5" fmla="*/ 677140 w 719895"/>
              <a:gd name="connsiteY5" fmla="*/ 712634 h 720000"/>
              <a:gd name="connsiteX6" fmla="*/ 561284 w 719895"/>
              <a:gd name="connsiteY6" fmla="*/ 596861 h 720000"/>
              <a:gd name="connsiteX7" fmla="*/ 561284 w 719895"/>
              <a:gd name="connsiteY7" fmla="*/ 561368 h 720000"/>
              <a:gd name="connsiteX8" fmla="*/ 579031 w 719895"/>
              <a:gd name="connsiteY8" fmla="*/ 554022 h 720000"/>
              <a:gd name="connsiteX9" fmla="*/ 301109 w 719895"/>
              <a:gd name="connsiteY9" fmla="*/ 0 h 720000"/>
              <a:gd name="connsiteX10" fmla="*/ 602219 w 719895"/>
              <a:gd name="connsiteY10" fmla="*/ 301109 h 720000"/>
              <a:gd name="connsiteX11" fmla="*/ 301109 w 719895"/>
              <a:gd name="connsiteY11" fmla="*/ 602219 h 720000"/>
              <a:gd name="connsiteX12" fmla="*/ 0 w 719895"/>
              <a:gd name="connsiteY12" fmla="*/ 301109 h 720000"/>
              <a:gd name="connsiteX13" fmla="*/ 301109 w 719895"/>
              <a:gd name="connsiteY13" fmla="*/ 0 h 720000"/>
            </a:gdLst>
            <a:rect l="l" t="t" r="r" b="b"/>
            <a:pathLst>
              <a:path w="719895" h="720000">
                <a:moveTo>
                  <a:pt x="579031" y="554022"/>
                </a:moveTo>
                <a:cubicBezTo>
                  <a:pt x="585456" y="554022"/>
                  <a:pt x="591880" y="556471"/>
                  <a:pt x="596778" y="561368"/>
                </a:cubicBezTo>
                <a:lnTo>
                  <a:pt x="712550" y="677140"/>
                </a:lnTo>
                <a:cubicBezTo>
                  <a:pt x="722344" y="686935"/>
                  <a:pt x="722344" y="702840"/>
                  <a:pt x="712550" y="712634"/>
                </a:cubicBezTo>
                <a:cubicBezTo>
                  <a:pt x="707778" y="717573"/>
                  <a:pt x="701333" y="720000"/>
                  <a:pt x="694887" y="720000"/>
                </a:cubicBezTo>
                <a:cubicBezTo>
                  <a:pt x="688441" y="720000"/>
                  <a:pt x="681995" y="717573"/>
                  <a:pt x="677140" y="712634"/>
                </a:cubicBezTo>
                <a:lnTo>
                  <a:pt x="561284" y="596861"/>
                </a:lnTo>
                <a:cubicBezTo>
                  <a:pt x="551490" y="587067"/>
                  <a:pt x="551490" y="571162"/>
                  <a:pt x="561284" y="561368"/>
                </a:cubicBezTo>
                <a:cubicBezTo>
                  <a:pt x="566181" y="556471"/>
                  <a:pt x="572606" y="554022"/>
                  <a:pt x="579031" y="554022"/>
                </a:cubicBezTo>
                <a:close/>
                <a:moveTo>
                  <a:pt x="301109" y="0"/>
                </a:moveTo>
                <a:cubicBezTo>
                  <a:pt x="467443" y="0"/>
                  <a:pt x="602219" y="134859"/>
                  <a:pt x="602219" y="301109"/>
                </a:cubicBezTo>
                <a:cubicBezTo>
                  <a:pt x="602219" y="467443"/>
                  <a:pt x="467443" y="602219"/>
                  <a:pt x="301109" y="602219"/>
                </a:cubicBezTo>
                <a:cubicBezTo>
                  <a:pt x="134775" y="602219"/>
                  <a:pt x="0" y="467443"/>
                  <a:pt x="0" y="301109"/>
                </a:cubicBezTo>
                <a:cubicBezTo>
                  <a:pt x="0" y="134775"/>
                  <a:pt x="134775" y="0"/>
                  <a:pt x="301109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0" flipH="0" flipV="0">
            <a:off x="9991333" y="4301329"/>
            <a:ext cx="587491" cy="568537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0" flipH="0" flipV="0">
            <a:off x="4742614" y="4245601"/>
            <a:ext cx="676691" cy="613499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/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0" flipH="0" flipV="0">
            <a:off x="1520051" y="3949700"/>
            <a:ext cx="1981200" cy="4878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971">
                <a:ln w="12700">
                  <a:noFill/>
                </a:ln>
                <a:solidFill>
                  <a:srgbClr val="001134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Lesion Detection &amp; Segmentation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0" flipH="0" flipV="0">
            <a:off x="1456551" y="4547271"/>
            <a:ext cx="2108200" cy="20567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Outlines tumors, measures size and growth.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0" flipH="0" flipV="0">
            <a:off x="4090360" y="2946400"/>
            <a:ext cx="1981200" cy="4878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4785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Quantification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0" flipH="0" flipV="0">
            <a:off x="4039560" y="876970"/>
            <a:ext cx="2082800" cy="20567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Counts nodules, tracks change over time for objective follow- up.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0" flipH="0" flipV="0">
            <a:off x="6692419" y="3949700"/>
            <a:ext cx="1981200" cy="4878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182">
                <a:ln w="12700">
                  <a:noFill/>
                </a:ln>
                <a:solidFill>
                  <a:srgbClr val="001134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Workflow Improvements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0" flipH="0" flipV="0">
            <a:off x="6647969" y="4547270"/>
            <a:ext cx="2070100" cy="20567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Pre- sorts studies, auto- fills measurements, and reduces repetitive tasks.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0" flipH="0" flipV="0">
            <a:off x="9294479" y="2946400"/>
            <a:ext cx="1981200" cy="48787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4785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Quality Control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0" flipH="0" flipV="0">
            <a:off x="9230979" y="876970"/>
            <a:ext cx="2108200" cy="205673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"/>
                <a:ea typeface="Poppins"/>
                <a:cs typeface="Poppins"/>
              </a:rPr>
              <a:t>Flags poor image quality or missing views before the patient leaves.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0" flipH="0" flipV="0">
            <a:off x="1156560" y="236768"/>
            <a:ext cx="108678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poppins-bold"/>
                <a:ea typeface="poppins-bold"/>
                <a:cs typeface="poppins-bold"/>
              </a:rPr>
              <a:t>Medical Imaging — How It Helps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0" flipH="0" flipV="0">
            <a:off x="785799" y="362768"/>
            <a:ext cx="180000" cy="180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0" flipH="0" flipV="0">
            <a:off x="539198" y="380768"/>
            <a:ext cx="144000" cy="144000"/>
          </a:xfrm>
          <a:prstGeom prst="ellipse">
            <a:avLst/>
          </a:prstGeom>
          <a:solidFill>
            <a:schemeClr val="accent1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0" flipH="0" flipV="0">
            <a:off x="328597" y="398768"/>
            <a:ext cx="108000" cy="108000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/>
          </a:p>
        </p:txBody>
      </p:sp>
    </p:spTree>
  </p:cSld>
</p:sld>
</file>

<file path=ppt/theme/_rels/theme1.xml.rels><?xml version="1.0" encoding="UTF-8" standalone="yes"?>
<Relationships xmlns="http://schemas.openxmlformats.org/package/2006/relationships">

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1134"/>
      </a:accent1>
      <a:accent2>
        <a:srgbClr val="004785"/>
      </a:accent2>
      <a:accent3>
        <a:srgbClr val="16EAFF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00"/>
      </a:hlink>
      <a:folHlink>
        <a:srgbClr val="000000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